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  <p:sldMasterId id="2147483664" r:id="rId2"/>
  </p:sldMasterIdLst>
  <p:notesMasterIdLst>
    <p:notesMasterId r:id="rId31"/>
  </p:notesMasterIdLst>
  <p:sldIdLst>
    <p:sldId id="322" r:id="rId3"/>
    <p:sldId id="487" r:id="rId4"/>
    <p:sldId id="347" r:id="rId5"/>
    <p:sldId id="488" r:id="rId6"/>
    <p:sldId id="446" r:id="rId7"/>
    <p:sldId id="489" r:id="rId8"/>
    <p:sldId id="448" r:id="rId9"/>
    <p:sldId id="452" r:id="rId10"/>
    <p:sldId id="453" r:id="rId11"/>
    <p:sldId id="405" r:id="rId12"/>
    <p:sldId id="463" r:id="rId13"/>
    <p:sldId id="490" r:id="rId14"/>
    <p:sldId id="482" r:id="rId15"/>
    <p:sldId id="478" r:id="rId16"/>
    <p:sldId id="379" r:id="rId17"/>
    <p:sldId id="428" r:id="rId18"/>
    <p:sldId id="395" r:id="rId19"/>
    <p:sldId id="331" r:id="rId20"/>
    <p:sldId id="424" r:id="rId21"/>
    <p:sldId id="366" r:id="rId22"/>
    <p:sldId id="486" r:id="rId23"/>
    <p:sldId id="491" r:id="rId24"/>
    <p:sldId id="436" r:id="rId25"/>
    <p:sldId id="399" r:id="rId26"/>
    <p:sldId id="392" r:id="rId27"/>
    <p:sldId id="401" r:id="rId28"/>
    <p:sldId id="402" r:id="rId29"/>
    <p:sldId id="273" r:id="rId3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48" autoAdjust="0"/>
    <p:restoredTop sz="96928"/>
  </p:normalViewPr>
  <p:slideViewPr>
    <p:cSldViewPr snapToGrid="0" snapToObjects="1" showGuides="1">
      <p:cViewPr varScale="1">
        <p:scale>
          <a:sx n="122" d="100"/>
          <a:sy n="122" d="100"/>
        </p:scale>
        <p:origin x="240" y="3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30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2988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83186DA-F8FA-8F42-99E4-09401C873ECE}" type="datetimeFigureOut">
              <a:rPr lang="en-US"/>
              <a:pPr>
                <a:defRPr/>
              </a:pPr>
              <a:t>3/26/21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4BE11EB-81BF-2748-A5FD-17A6A6F7B8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334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013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68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88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708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anchor="b"/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8BF3D5-38EF-374E-BFD2-D5E266F94DC9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12DB178-AB32-ED43-AE86-2318DA2A03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7" name="Picture 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483CE023-8071-3146-8ED7-D7237CE992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45912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D20AE-C615-2344-B639-91132024F998}" type="datetime1">
              <a:rPr lang="en-US" smtClean="0"/>
              <a:t>3/26/21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CFBDE-1A49-DD47-B76E-B1DD92BF88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9947C1E-20B0-D84D-93FD-BB51FBD49565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4A801D8-70D2-F84E-8105-7DE16B272F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1B17A81B-5C60-2A45-B7B1-122DB6C1D2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059657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626E5-2173-CE42-9A3A-9D0280A130FB}" type="datetime1">
              <a:rPr lang="en-US" smtClean="0"/>
              <a:t>3/26/21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1387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5957D-17A7-9948-990B-9221B2FAF2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622A8E-8D46-E140-813C-3CC465C7F0CB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E5ED579-9531-3E47-A045-117E4661FE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AAA0E799-C939-9A4A-8627-CE1043E7D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376041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4CF51-CCCD-9145-9A01-27EF4A177C6A}" type="datetime1">
              <a:rPr lang="en-US" smtClean="0"/>
              <a:t>3/26/21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5BD0E-D79D-5348-88A8-63CDAC2F7F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B7E6AC-D705-8D43-853C-5A7F5EE8093A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66AC286-A2BB-3B4F-8629-92CAB9D5CC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7576310B-81A3-DD45-B66E-DB7CEDB6FA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870818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71945" y="2576835"/>
            <a:ext cx="9948430" cy="784830"/>
          </a:xfrm>
        </p:spPr>
        <p:txBody>
          <a:bodyPr/>
          <a:lstStyle>
            <a:lvl1pPr algn="l">
              <a:defRPr sz="5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911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098E7-0ADC-F946-9D38-8C56E8006520}" type="datetime1">
              <a:rPr lang="en-US" smtClean="0"/>
              <a:t>3/26/21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C82AE-65B5-5F45-8275-52C6097CB6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718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BA75A-B912-F74E-A9D4-651B7F50876C}" type="datetime1">
              <a:rPr lang="en-US" smtClean="0"/>
              <a:t>3/26/21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FEE71-9B71-6B46-AEC7-3E841132EC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168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/Subhea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31" y="4478670"/>
            <a:ext cx="9935308" cy="1297661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D1A42-A83B-B845-8C63-8A829E7F4EC2}" type="datetime1">
              <a:rPr lang="en-US" smtClean="0"/>
              <a:t>3/26/21</a:t>
            </a:fld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EEE0F-1913-1744-B27A-085382E8FE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400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87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F04DE-CD21-1A40-AC4D-DBAA45965120}" type="datetime1">
              <a:rPr lang="en-US" smtClean="0"/>
              <a:t>3/26/21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356A3-0B47-F24C-A729-C9D87CE92B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E5F9EE-118B-5746-BB5D-CEF034584B7B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BAA95CE8-FD47-5946-BEA5-30D58ED2D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031BEC64-EA8E-0849-9F2E-A75871847A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874981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C2DFB-B55C-0E45-B5E7-B9E41C6F79AA}" type="datetime1">
              <a:rPr lang="en-US" smtClean="0"/>
              <a:t>3/26/21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9991A-064A-CE4A-B518-ADBA70FA0A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9A9956-57ED-BD4E-892E-2553FC4500A4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92B6CCB-CF6B-FC4C-8737-C4779CDC7E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3" name="Picture 12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E88AAA7-558D-7142-ACDB-27C1879383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633286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7F907-D5F1-FC45-867C-3C0C8121C199}" type="datetime1">
              <a:rPr lang="en-US" smtClean="0"/>
              <a:t>3/26/21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0368" y="638372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B10E9-29F9-C149-B0B1-F403037D60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C0AB693-1C06-9D48-8D56-4B012722AFD6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5A0C33F-6DBA-374B-91B9-C62B61EBD5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0A9E95B1-2BDB-0E44-9E77-A3F34CE3D4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16040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2125A-4220-4446-9D5E-9D8886D124C2}" type="datetime1">
              <a:rPr lang="en-US" smtClean="0"/>
              <a:t>3/26/21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1593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982BD-B7FB-BF49-8087-6E31D769C1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D04043-B8A5-B341-8E5F-07BCBCA934B3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15" name="Picture 1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1450D3F-4911-CD42-BEED-4F90F5D110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6" name="Picture 15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2B9D5B2-26A4-5649-9186-A818021D95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43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4F9EB-60F9-B047-9198-DEA3ACAE8BD8}" type="datetime1">
              <a:rPr lang="en-US" smtClean="0"/>
              <a:t>3/26/21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430554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33230-E3C7-BE43-BC4E-2B9AEDD10F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ABD13A-FBC1-D340-9E88-EDF607B211EF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11" name="Picture 1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C7AE79C-FF70-7C44-9F6A-9B8D46E6AB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2" name="Picture 11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F0973775-2CB6-8F4E-94E1-0EBFB16D89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010781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6793D-39D3-1B4E-9875-315E2DC90FAE}" type="datetime1">
              <a:rPr lang="en-US" smtClean="0"/>
              <a:t>3/26/21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453545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777E2-D620-B047-A672-D6ACE96FF9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961A62-5834-BB4A-AF81-24E57D6393F1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7" name="Picture 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98E27ED-03D0-BD48-A0C5-CE18F70F24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8" name="Picture 7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2664356F-2D3B-9E4C-BCA7-C025D22004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605308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3C823-D04E-3640-AEB7-E28A420E8D31}" type="datetime1">
              <a:rPr lang="en-US" smtClean="0"/>
              <a:t>3/26/21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1593" y="6430554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F9B19-9008-1047-97F4-4FD9B9528B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B91F7A-3BE5-8141-BFD4-7CA3FCCF6C2C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A8CE92C-BA5A-3A45-85D2-9AFC2C02AA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7" name="Picture 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7DBA3992-271D-CE47-9ECD-DB93C5A446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580935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75D17-C00A-0D44-B91F-27F65D87AB2A}" type="datetime1">
              <a:rPr lang="en-US" smtClean="0"/>
              <a:t>3/26/21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8372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A31D9-F80B-FE4A-8147-92AAF9ED9B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3D130B6-65B5-AF46-8C69-50B102634986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63C6D69-7366-E34F-8722-DAC1D42F46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EDE8FAA0-3B75-0243-A33A-B12A209FBE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120646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81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24B84A8-A888-DA4C-A58F-628DA4621DBF}" type="datetime1">
              <a:rPr lang="en-US" smtClean="0"/>
              <a:t>3/26/21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81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81750"/>
            <a:ext cx="1554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F0AC7EB-9328-0843-B970-D0D03097A4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44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8" r:id="rId13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176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838200" y="6137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31EB928A-905A-3143-99AC-E1D24A17ABCB}" type="datetime1">
              <a:rPr lang="en-US" smtClean="0"/>
              <a:t>3/26/21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137275"/>
            <a:ext cx="1395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FF5B77E0-938C-184E-A8E0-BEB8B2DF60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038600" y="61372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205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050" y="6197600"/>
            <a:ext cx="119062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svg"/><Relationship Id="rId18" Type="http://schemas.openxmlformats.org/officeDocument/2006/relationships/image" Target="../media/image73.png"/><Relationship Id="rId3" Type="http://schemas.openxmlformats.org/officeDocument/2006/relationships/image" Target="../media/image58.svg"/><Relationship Id="rId21" Type="http://schemas.openxmlformats.org/officeDocument/2006/relationships/image" Target="../media/image76.svg"/><Relationship Id="rId7" Type="http://schemas.openxmlformats.org/officeDocument/2006/relationships/image" Target="../media/image62.svg"/><Relationship Id="rId12" Type="http://schemas.openxmlformats.org/officeDocument/2006/relationships/image" Target="../media/image67.png"/><Relationship Id="rId17" Type="http://schemas.openxmlformats.org/officeDocument/2006/relationships/image" Target="../media/image72.svg"/><Relationship Id="rId25" Type="http://schemas.openxmlformats.org/officeDocument/2006/relationships/image" Target="../media/image80.svg"/><Relationship Id="rId2" Type="http://schemas.openxmlformats.org/officeDocument/2006/relationships/image" Target="../media/image57.png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24" Type="http://schemas.openxmlformats.org/officeDocument/2006/relationships/image" Target="../media/image79.png"/><Relationship Id="rId5" Type="http://schemas.openxmlformats.org/officeDocument/2006/relationships/image" Target="../media/image60.svg"/><Relationship Id="rId15" Type="http://schemas.openxmlformats.org/officeDocument/2006/relationships/image" Target="../media/image70.svg"/><Relationship Id="rId23" Type="http://schemas.openxmlformats.org/officeDocument/2006/relationships/image" Target="../media/image78.svg"/><Relationship Id="rId10" Type="http://schemas.openxmlformats.org/officeDocument/2006/relationships/image" Target="../media/image65.png"/><Relationship Id="rId19" Type="http://schemas.openxmlformats.org/officeDocument/2006/relationships/image" Target="../media/image74.svg"/><Relationship Id="rId4" Type="http://schemas.openxmlformats.org/officeDocument/2006/relationships/image" Target="../media/image59.png"/><Relationship Id="rId9" Type="http://schemas.openxmlformats.org/officeDocument/2006/relationships/image" Target="../media/image64.svg"/><Relationship Id="rId14" Type="http://schemas.openxmlformats.org/officeDocument/2006/relationships/image" Target="../media/image69.png"/><Relationship Id="rId22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81.svg"/><Relationship Id="rId7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svg"/><Relationship Id="rId11" Type="http://schemas.openxmlformats.org/officeDocument/2006/relationships/image" Target="../media/image86.svg"/><Relationship Id="rId5" Type="http://schemas.openxmlformats.org/officeDocument/2006/relationships/image" Target="../media/image82.svg"/><Relationship Id="rId10" Type="http://schemas.openxmlformats.org/officeDocument/2006/relationships/image" Target="../media/image85.svg"/><Relationship Id="rId4" Type="http://schemas.openxmlformats.org/officeDocument/2006/relationships/image" Target="../media/image47.png"/><Relationship Id="rId9" Type="http://schemas.openxmlformats.org/officeDocument/2006/relationships/image" Target="../media/image8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8.svg"/><Relationship Id="rId7" Type="http://schemas.openxmlformats.org/officeDocument/2006/relationships/image" Target="../media/image90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Relationship Id="rId9" Type="http://schemas.openxmlformats.org/officeDocument/2006/relationships/image" Target="../media/image9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8.svg"/><Relationship Id="rId7" Type="http://schemas.openxmlformats.org/officeDocument/2006/relationships/image" Target="../media/image90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Relationship Id="rId9" Type="http://schemas.openxmlformats.org/officeDocument/2006/relationships/image" Target="../media/image92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92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png"/><Relationship Id="rId5" Type="http://schemas.openxmlformats.org/officeDocument/2006/relationships/image" Target="../media/image90.svg"/><Relationship Id="rId4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resilientdb.com/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18" Type="http://schemas.openxmlformats.org/officeDocument/2006/relationships/image" Target="../media/image55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17" Type="http://schemas.openxmlformats.org/officeDocument/2006/relationships/image" Target="../media/image54.sv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52.svg"/><Relationship Id="rId10" Type="http://schemas.openxmlformats.org/officeDocument/2006/relationships/image" Target="../media/image47.png"/><Relationship Id="rId19" Type="http://schemas.openxmlformats.org/officeDocument/2006/relationships/image" Target="../media/image56.sv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6348" y="79690"/>
            <a:ext cx="10972800" cy="1200329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Palatino Linotype" panose="02040502050505030304" pitchFamily="18" charset="0"/>
              </a:rPr>
              <a:t>Proof-of-Execution: Reaching Consensus </a:t>
            </a:r>
            <a:br>
              <a:rPr lang="en-US" sz="4000" dirty="0">
                <a:solidFill>
                  <a:schemeClr val="tx1"/>
                </a:solidFill>
                <a:latin typeface="Palatino Linotype" panose="02040502050505030304" pitchFamily="18" charset="0"/>
              </a:rPr>
            </a:br>
            <a:r>
              <a:rPr lang="en-US" sz="4000" dirty="0">
                <a:solidFill>
                  <a:schemeClr val="tx1"/>
                </a:solidFill>
                <a:latin typeface="Palatino Linotype" panose="02040502050505030304" pitchFamily="18" charset="0"/>
              </a:rPr>
              <a:t>through Fault Tolerant Speculation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1036" y="3367715"/>
            <a:ext cx="1970353" cy="444137"/>
          </a:xfrm>
        </p:spPr>
        <p:txBody>
          <a:bodyPr/>
          <a:lstStyle/>
          <a:p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Suyash Gupta</a:t>
            </a:r>
          </a:p>
        </p:txBody>
      </p:sp>
      <p:pic>
        <p:nvPicPr>
          <p:cNvPr id="8" name="Picture 7" descr="A person standing in front of a mountain&#10;&#10;Description automatically generated">
            <a:extLst>
              <a:ext uri="{FF2B5EF4-FFF2-40B4-BE49-F238E27FC236}">
                <a16:creationId xmlns:a16="http://schemas.microsoft.com/office/drawing/2014/main" id="{67196BD4-410A-C543-88F8-5E7C61B94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91" y="1730125"/>
            <a:ext cx="1707251" cy="1627099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B97F7C80-9F39-CD41-9043-3EFA4B93050F}"/>
              </a:ext>
            </a:extLst>
          </p:cNvPr>
          <p:cNvSpPr txBox="1">
            <a:spLocks/>
          </p:cNvSpPr>
          <p:nvPr/>
        </p:nvSpPr>
        <p:spPr bwMode="auto">
          <a:xfrm>
            <a:off x="6425100" y="3393791"/>
            <a:ext cx="2084812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Sajjad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Rahnama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53BC399-5D6C-DD4F-AFE4-6001797570D0}"/>
              </a:ext>
            </a:extLst>
          </p:cNvPr>
          <p:cNvSpPr txBox="1">
            <a:spLocks/>
          </p:cNvSpPr>
          <p:nvPr/>
        </p:nvSpPr>
        <p:spPr bwMode="auto">
          <a:xfrm>
            <a:off x="3273436" y="3387628"/>
            <a:ext cx="1970353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Jelle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Hellings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0A2F825-3750-8149-BC58-4B44A8C81E88}"/>
              </a:ext>
            </a:extLst>
          </p:cNvPr>
          <p:cNvSpPr txBox="1">
            <a:spLocks/>
          </p:cNvSpPr>
          <p:nvPr/>
        </p:nvSpPr>
        <p:spPr bwMode="auto">
          <a:xfrm>
            <a:off x="9231534" y="3441294"/>
            <a:ext cx="2684397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Mohammad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Sadoghi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0BBB30C-9B6C-C549-BF20-04E28645E680}"/>
              </a:ext>
            </a:extLst>
          </p:cNvPr>
          <p:cNvSpPr txBox="1">
            <a:spLocks/>
          </p:cNvSpPr>
          <p:nvPr/>
        </p:nvSpPr>
        <p:spPr bwMode="auto">
          <a:xfrm>
            <a:off x="4019705" y="4031592"/>
            <a:ext cx="3769997" cy="117981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MokaBlox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LLC</a:t>
            </a:r>
          </a:p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Exploratory Systems Lab</a:t>
            </a:r>
          </a:p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University of California Davis</a:t>
            </a:r>
          </a:p>
        </p:txBody>
      </p:sp>
      <p:pic>
        <p:nvPicPr>
          <p:cNvPr id="7" name="Picture 6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90C4084A-C7EF-A143-B833-E5AABD5D8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1492" y="1730125"/>
            <a:ext cx="2419966" cy="1627099"/>
          </a:xfrm>
          <a:prstGeom prst="rect">
            <a:avLst/>
          </a:prstGeom>
        </p:spPr>
      </p:pic>
      <p:pic>
        <p:nvPicPr>
          <p:cNvPr id="15" name="Picture 14" descr="A person standing in front of a forest&#10;&#10;Description automatically generated">
            <a:extLst>
              <a:ext uri="{FF2B5EF4-FFF2-40B4-BE49-F238E27FC236}">
                <a16:creationId xmlns:a16="http://schemas.microsoft.com/office/drawing/2014/main" id="{B1E476B5-FDC6-1145-888E-A81A93C202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2681" y="1735623"/>
            <a:ext cx="1627100" cy="1627100"/>
          </a:xfrm>
          <a:prstGeom prst="rect">
            <a:avLst/>
          </a:prstGeom>
        </p:spPr>
      </p:pic>
      <p:pic>
        <p:nvPicPr>
          <p:cNvPr id="18" name="Picture 17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9F47B4CD-1AED-0544-BB1D-4B8FAC182C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3588" y="5923760"/>
            <a:ext cx="2364824" cy="1066009"/>
          </a:xfrm>
          <a:prstGeom prst="rect">
            <a:avLst/>
          </a:prstGeom>
        </p:spPr>
      </p:pic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91653576-F20B-FA4D-A59D-67887A2558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8412" y="5935005"/>
            <a:ext cx="2415913" cy="973235"/>
          </a:xfrm>
          <a:prstGeom prst="rect">
            <a:avLst/>
          </a:prstGeom>
        </p:spPr>
      </p:pic>
      <p:pic>
        <p:nvPicPr>
          <p:cNvPr id="21" name="Image" descr="Image">
            <a:extLst>
              <a:ext uri="{FF2B5EF4-FFF2-40B4-BE49-F238E27FC236}">
                <a16:creationId xmlns:a16="http://schemas.microsoft.com/office/drawing/2014/main" id="{F79FF541-A4A4-874C-B2FC-0CCE8D2134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8670" y="1621907"/>
            <a:ext cx="1410120" cy="188015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8432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9"/>
    </mc:Choice>
    <mc:Fallback xmlns="">
      <p:transition spd="slow" advTm="279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9F94B-F981-2649-979D-25621EA53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11A79D1-75D9-3249-87E6-17430B3F4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8844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 Applications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AE98F3A-2FEF-9E41-9484-CA952D54BF59}"/>
              </a:ext>
            </a:extLst>
          </p:cNvPr>
          <p:cNvGrpSpPr/>
          <p:nvPr/>
        </p:nvGrpSpPr>
        <p:grpSpPr>
          <a:xfrm>
            <a:off x="5211775" y="1295230"/>
            <a:ext cx="2461543" cy="1383018"/>
            <a:chOff x="5211775" y="1295230"/>
            <a:chExt cx="2461543" cy="1383018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EDACDDBD-ADA5-8B43-9549-699A61CD5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48785" y="1379537"/>
              <a:ext cx="993762" cy="914400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604634C0-5C55-3042-9C33-7C9E59F75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786118" y="1295230"/>
              <a:ext cx="635210" cy="1032218"/>
            </a:xfrm>
            <a:prstGeom prst="rect">
              <a:avLst/>
            </a:prstGeom>
          </p:spPr>
        </p:pic>
        <p:sp>
          <p:nvSpPr>
            <p:cNvPr id="8" name="Content Placeholder 4">
              <a:extLst>
                <a:ext uri="{FF2B5EF4-FFF2-40B4-BE49-F238E27FC236}">
                  <a16:creationId xmlns:a16="http://schemas.microsoft.com/office/drawing/2014/main" id="{93E459B8-83EE-6E4A-8957-BAA18A0E3F8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211775" y="2171378"/>
              <a:ext cx="2461543" cy="50687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Cryptocurrencies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5E8F695-BFF0-DD40-AB64-822EA6FED35C}"/>
              </a:ext>
            </a:extLst>
          </p:cNvPr>
          <p:cNvGrpSpPr/>
          <p:nvPr/>
        </p:nvGrpSpPr>
        <p:grpSpPr>
          <a:xfrm>
            <a:off x="2004927" y="4242060"/>
            <a:ext cx="3555260" cy="1703804"/>
            <a:chOff x="1660684" y="4195293"/>
            <a:chExt cx="3555260" cy="1703804"/>
          </a:xfrm>
        </p:grpSpPr>
        <p:pic>
          <p:nvPicPr>
            <p:cNvPr id="11" name="Graphic 10" descr="Upward trend">
              <a:extLst>
                <a:ext uri="{FF2B5EF4-FFF2-40B4-BE49-F238E27FC236}">
                  <a16:creationId xmlns:a16="http://schemas.microsoft.com/office/drawing/2014/main" id="{C9230AB8-0B18-BF43-8CCB-A820E407C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016062" y="4652493"/>
              <a:ext cx="1199882" cy="1199882"/>
            </a:xfrm>
            <a:prstGeom prst="rect">
              <a:avLst/>
            </a:prstGeom>
          </p:spPr>
        </p:pic>
        <p:pic>
          <p:nvPicPr>
            <p:cNvPr id="13" name="Graphic 12" descr="Lightning bolt">
              <a:extLst>
                <a:ext uri="{FF2B5EF4-FFF2-40B4-BE49-F238E27FC236}">
                  <a16:creationId xmlns:a16="http://schemas.microsoft.com/office/drawing/2014/main" id="{06E5A9C1-8017-2F49-8040-1040C55E9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256209" y="4195293"/>
              <a:ext cx="914400" cy="914400"/>
            </a:xfrm>
            <a:prstGeom prst="rect">
              <a:avLst/>
            </a:prstGeom>
          </p:spPr>
        </p:pic>
        <p:sp>
          <p:nvSpPr>
            <p:cNvPr id="14" name="Content Placeholder 4">
              <a:extLst>
                <a:ext uri="{FF2B5EF4-FFF2-40B4-BE49-F238E27FC236}">
                  <a16:creationId xmlns:a16="http://schemas.microsoft.com/office/drawing/2014/main" id="{9EC06583-AD12-4A4D-AAB5-2A7A507F4C9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660684" y="5062971"/>
              <a:ext cx="2461543" cy="836126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Energy Trading </a:t>
              </a:r>
            </a:p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and Management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2A8344-80E4-B148-A318-415D850E6FB9}"/>
              </a:ext>
            </a:extLst>
          </p:cNvPr>
          <p:cNvGrpSpPr/>
          <p:nvPr/>
        </p:nvGrpSpPr>
        <p:grpSpPr>
          <a:xfrm>
            <a:off x="6693532" y="4278126"/>
            <a:ext cx="2501885" cy="1823430"/>
            <a:chOff x="6310393" y="3869030"/>
            <a:chExt cx="2501885" cy="1823430"/>
          </a:xfrm>
        </p:grpSpPr>
        <p:pic>
          <p:nvPicPr>
            <p:cNvPr id="17" name="Graphic 16" descr="Doctor">
              <a:extLst>
                <a:ext uri="{FF2B5EF4-FFF2-40B4-BE49-F238E27FC236}">
                  <a16:creationId xmlns:a16="http://schemas.microsoft.com/office/drawing/2014/main" id="{757730B3-1A8D-304C-9102-5BCA5AE70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310393" y="4492579"/>
              <a:ext cx="1199881" cy="1199881"/>
            </a:xfrm>
            <a:prstGeom prst="rect">
              <a:avLst/>
            </a:prstGeom>
          </p:spPr>
        </p:pic>
        <p:pic>
          <p:nvPicPr>
            <p:cNvPr id="19" name="Graphic 18" descr="Heart with pulse">
              <a:extLst>
                <a:ext uri="{FF2B5EF4-FFF2-40B4-BE49-F238E27FC236}">
                  <a16:creationId xmlns:a16="http://schemas.microsoft.com/office/drawing/2014/main" id="{40BD32C8-6417-3843-993A-C5B239547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945241" y="3869030"/>
              <a:ext cx="1011245" cy="1011245"/>
            </a:xfrm>
            <a:prstGeom prst="rect">
              <a:avLst/>
            </a:prstGeom>
          </p:spPr>
        </p:pic>
        <p:sp>
          <p:nvSpPr>
            <p:cNvPr id="20" name="Content Placeholder 4">
              <a:extLst>
                <a:ext uri="{FF2B5EF4-FFF2-40B4-BE49-F238E27FC236}">
                  <a16:creationId xmlns:a16="http://schemas.microsoft.com/office/drawing/2014/main" id="{3B7804A8-FF0F-1D40-870D-5BF1D2274CC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168874" y="4852324"/>
              <a:ext cx="1643404" cy="40011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Healthcare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F14B058-C3C2-B84A-8BDB-0984492BA04F}"/>
              </a:ext>
            </a:extLst>
          </p:cNvPr>
          <p:cNvGrpSpPr/>
          <p:nvPr/>
        </p:nvGrpSpPr>
        <p:grpSpPr>
          <a:xfrm>
            <a:off x="1463011" y="1713435"/>
            <a:ext cx="3035408" cy="2188689"/>
            <a:chOff x="7939990" y="2171988"/>
            <a:chExt cx="3035408" cy="2188689"/>
          </a:xfrm>
        </p:grpSpPr>
        <p:pic>
          <p:nvPicPr>
            <p:cNvPr id="24" name="Graphic 23" descr="Open hand with plant">
              <a:extLst>
                <a:ext uri="{FF2B5EF4-FFF2-40B4-BE49-F238E27FC236}">
                  <a16:creationId xmlns:a16="http://schemas.microsoft.com/office/drawing/2014/main" id="{3ED1C872-9C8E-6449-A694-1ACD0C051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866855" y="2760487"/>
              <a:ext cx="1108543" cy="1108543"/>
            </a:xfrm>
            <a:prstGeom prst="rect">
              <a:avLst/>
            </a:prstGeom>
          </p:spPr>
        </p:pic>
        <p:pic>
          <p:nvPicPr>
            <p:cNvPr id="26" name="Graphic 25" descr="Sustainability">
              <a:extLst>
                <a:ext uri="{FF2B5EF4-FFF2-40B4-BE49-F238E27FC236}">
                  <a16:creationId xmlns:a16="http://schemas.microsoft.com/office/drawing/2014/main" id="{9A995949-4454-3B46-A3C3-5C196E832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939990" y="2954630"/>
              <a:ext cx="1108544" cy="1108544"/>
            </a:xfrm>
            <a:prstGeom prst="rect">
              <a:avLst/>
            </a:prstGeom>
          </p:spPr>
        </p:pic>
        <p:pic>
          <p:nvPicPr>
            <p:cNvPr id="28" name="Graphic 27" descr="Globe">
              <a:extLst>
                <a:ext uri="{FF2B5EF4-FFF2-40B4-BE49-F238E27FC236}">
                  <a16:creationId xmlns:a16="http://schemas.microsoft.com/office/drawing/2014/main" id="{639BCE83-4C42-314C-BB57-4C6BE1C21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8758312" y="2171988"/>
              <a:ext cx="1108544" cy="1108544"/>
            </a:xfrm>
            <a:prstGeom prst="rect">
              <a:avLst/>
            </a:prstGeom>
          </p:spPr>
        </p:pic>
        <p:sp>
          <p:nvSpPr>
            <p:cNvPr id="29" name="Content Placeholder 4">
              <a:extLst>
                <a:ext uri="{FF2B5EF4-FFF2-40B4-BE49-F238E27FC236}">
                  <a16:creationId xmlns:a16="http://schemas.microsoft.com/office/drawing/2014/main" id="{CF7DB6D0-5A21-1A46-B632-5606C75E3A7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91334" y="3524551"/>
              <a:ext cx="1732722" cy="836126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Waste </a:t>
              </a:r>
            </a:p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Management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7478BD1-3038-344E-83D4-D7C4A22C093A}"/>
              </a:ext>
            </a:extLst>
          </p:cNvPr>
          <p:cNvGrpSpPr/>
          <p:nvPr/>
        </p:nvGrpSpPr>
        <p:grpSpPr>
          <a:xfrm>
            <a:off x="8120957" y="1807198"/>
            <a:ext cx="3964892" cy="2187236"/>
            <a:chOff x="5630017" y="1053153"/>
            <a:chExt cx="3964892" cy="2187236"/>
          </a:xfrm>
        </p:grpSpPr>
        <p:pic>
          <p:nvPicPr>
            <p:cNvPr id="32" name="Graphic 31" descr="Laptop">
              <a:extLst>
                <a:ext uri="{FF2B5EF4-FFF2-40B4-BE49-F238E27FC236}">
                  <a16:creationId xmlns:a16="http://schemas.microsoft.com/office/drawing/2014/main" id="{38F98D4E-0530-8C45-861F-C3EC68212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6296273" y="1053153"/>
              <a:ext cx="1123454" cy="1123454"/>
            </a:xfrm>
            <a:prstGeom prst="rect">
              <a:avLst/>
            </a:prstGeom>
          </p:spPr>
        </p:pic>
        <p:pic>
          <p:nvPicPr>
            <p:cNvPr id="34" name="Graphic 33" descr="Classroom">
              <a:extLst>
                <a:ext uri="{FF2B5EF4-FFF2-40B4-BE49-F238E27FC236}">
                  <a16:creationId xmlns:a16="http://schemas.microsoft.com/office/drawing/2014/main" id="{89D5B982-8724-B04D-8646-CF71AFFDD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5630017" y="1925165"/>
              <a:ext cx="1315224" cy="1315224"/>
            </a:xfrm>
            <a:prstGeom prst="rect">
              <a:avLst/>
            </a:prstGeom>
          </p:spPr>
        </p:pic>
        <p:pic>
          <p:nvPicPr>
            <p:cNvPr id="36" name="Graphic 35" descr="Checklist">
              <a:extLst>
                <a:ext uri="{FF2B5EF4-FFF2-40B4-BE49-F238E27FC236}">
                  <a16:creationId xmlns:a16="http://schemas.microsoft.com/office/drawing/2014/main" id="{C0611D3A-1DAC-8C4D-9E5E-D9A8D390B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6946449" y="1961301"/>
              <a:ext cx="1123454" cy="1123454"/>
            </a:xfrm>
            <a:prstGeom prst="rect">
              <a:avLst/>
            </a:prstGeom>
          </p:spPr>
        </p:pic>
        <p:sp>
          <p:nvSpPr>
            <p:cNvPr id="37" name="Content Placeholder 4">
              <a:extLst>
                <a:ext uri="{FF2B5EF4-FFF2-40B4-BE49-F238E27FC236}">
                  <a16:creationId xmlns:a16="http://schemas.microsoft.com/office/drawing/2014/main" id="{67F41C77-F94C-994D-81F4-8E5D311AC5B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133366" y="1434480"/>
              <a:ext cx="2461543" cy="40011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Project Tracking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1141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 descr="Database">
            <a:extLst>
              <a:ext uri="{FF2B5EF4-FFF2-40B4-BE49-F238E27FC236}">
                <a16:creationId xmlns:a16="http://schemas.microsoft.com/office/drawing/2014/main" id="{1273B02B-4782-BF46-8A1F-C2E41BFB7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70916" y="4580704"/>
            <a:ext cx="1625782" cy="1701985"/>
          </a:xfrm>
          <a:prstGeom prst="rect">
            <a:avLst/>
          </a:prstGeom>
        </p:spPr>
      </p:pic>
      <p:pic>
        <p:nvPicPr>
          <p:cNvPr id="13" name="Graphic 12" descr="Database">
            <a:extLst>
              <a:ext uri="{FF2B5EF4-FFF2-40B4-BE49-F238E27FC236}">
                <a16:creationId xmlns:a16="http://schemas.microsoft.com/office/drawing/2014/main" id="{B7CE780C-75E1-9949-BACB-28C36DC64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1161" y="2491808"/>
            <a:ext cx="1625782" cy="1701985"/>
          </a:xfrm>
          <a:prstGeom prst="rect">
            <a:avLst/>
          </a:prstGeom>
        </p:spPr>
      </p:pic>
      <p:pic>
        <p:nvPicPr>
          <p:cNvPr id="15" name="Graphic 14" descr="Database">
            <a:extLst>
              <a:ext uri="{FF2B5EF4-FFF2-40B4-BE49-F238E27FC236}">
                <a16:creationId xmlns:a16="http://schemas.microsoft.com/office/drawing/2014/main" id="{1CB8052B-A47A-9741-9044-5018C32811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92972" y="4462084"/>
            <a:ext cx="1625782" cy="170198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4" name="Graphic 3" descr="Database">
            <a:extLst>
              <a:ext uri="{FF2B5EF4-FFF2-40B4-BE49-F238E27FC236}">
                <a16:creationId xmlns:a16="http://schemas.microsoft.com/office/drawing/2014/main" id="{97B97544-14BF-F244-8323-C16E072D7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39760" y="2521562"/>
            <a:ext cx="1625782" cy="1701985"/>
          </a:xfrm>
          <a:prstGeom prst="rect">
            <a:avLst/>
          </a:prstGeom>
        </p:spPr>
      </p:pic>
      <p:pic>
        <p:nvPicPr>
          <p:cNvPr id="8" name="Graphic 7" descr="Envelope">
            <a:extLst>
              <a:ext uri="{FF2B5EF4-FFF2-40B4-BE49-F238E27FC236}">
                <a16:creationId xmlns:a16="http://schemas.microsoft.com/office/drawing/2014/main" id="{15B95C14-4C29-1441-9CC6-EB79DC7370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02304" y="4974527"/>
            <a:ext cx="914400" cy="914400"/>
          </a:xfrm>
          <a:prstGeom prst="rect">
            <a:avLst/>
          </a:prstGeom>
        </p:spPr>
      </p:pic>
      <p:pic>
        <p:nvPicPr>
          <p:cNvPr id="16" name="Graphic 15" descr="Envelope">
            <a:extLst>
              <a:ext uri="{FF2B5EF4-FFF2-40B4-BE49-F238E27FC236}">
                <a16:creationId xmlns:a16="http://schemas.microsoft.com/office/drawing/2014/main" id="{6B8AD053-F345-7546-8DB0-1F57EC5F37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07496" y="4977191"/>
            <a:ext cx="914400" cy="914400"/>
          </a:xfrm>
          <a:prstGeom prst="rect">
            <a:avLst/>
          </a:prstGeom>
        </p:spPr>
      </p:pic>
      <p:pic>
        <p:nvPicPr>
          <p:cNvPr id="17" name="Graphic 16" descr="Envelope">
            <a:extLst>
              <a:ext uri="{FF2B5EF4-FFF2-40B4-BE49-F238E27FC236}">
                <a16:creationId xmlns:a16="http://schemas.microsoft.com/office/drawing/2014/main" id="{D1B4DFBC-E23A-1644-BD0E-88DA031E29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96907" y="4977188"/>
            <a:ext cx="914400" cy="91440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D6EB4669-F80F-384B-A94C-36284F386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25968"/>
            <a:ext cx="10515600" cy="1235723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At the core of 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any</a:t>
            </a: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Blockchain application is a Byzantine Fault-Tolerant (BFT) consensus protocol.</a:t>
            </a:r>
            <a:endParaRPr lang="en-US" altLang="en-US" sz="32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D5BFC3-20E2-0746-B957-4C1A14387AC7}"/>
              </a:ext>
            </a:extLst>
          </p:cNvPr>
          <p:cNvGrpSpPr/>
          <p:nvPr/>
        </p:nvGrpSpPr>
        <p:grpSpPr>
          <a:xfrm>
            <a:off x="2861862" y="3461979"/>
            <a:ext cx="2300902" cy="1523135"/>
            <a:chOff x="766816" y="1730318"/>
            <a:chExt cx="2300902" cy="1523135"/>
          </a:xfrm>
        </p:grpSpPr>
        <p:pic>
          <p:nvPicPr>
            <p:cNvPr id="6" name="Graphic 5" descr="Thought bubble">
              <a:extLst>
                <a:ext uri="{FF2B5EF4-FFF2-40B4-BE49-F238E27FC236}">
                  <a16:creationId xmlns:a16="http://schemas.microsoft.com/office/drawing/2014/main" id="{12A67633-3875-3B41-8F18-E1EEF02D8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66816" y="1730318"/>
              <a:ext cx="2300902" cy="1523135"/>
            </a:xfrm>
            <a:prstGeom prst="rect">
              <a:avLst/>
            </a:prstGeom>
          </p:spPr>
        </p:pic>
        <p:sp>
          <p:nvSpPr>
            <p:cNvPr id="22" name="Content Placeholder 4">
              <a:extLst>
                <a:ext uri="{FF2B5EF4-FFF2-40B4-BE49-F238E27FC236}">
                  <a16:creationId xmlns:a16="http://schemas.microsoft.com/office/drawing/2014/main" id="{23384CC3-F195-7B41-86CA-6643849E366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92869" y="1940062"/>
              <a:ext cx="1848796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Order </a:t>
              </a:r>
              <a:r>
                <a:rPr lang="en-US" sz="2400" dirty="0" err="1">
                  <a:latin typeface="Palatino Linotype" panose="02040502050505030304" pitchFamily="18" charset="0"/>
                  <a:cs typeface="Times New Roman" panose="02020603050405020304" pitchFamily="18" charset="0"/>
                </a:rPr>
                <a:t>Txn</a:t>
              </a:r>
              <a:endPara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F0B1051-BC74-494E-8C7D-7B21E645EED8}"/>
              </a:ext>
            </a:extLst>
          </p:cNvPr>
          <p:cNvGrpSpPr/>
          <p:nvPr/>
        </p:nvGrpSpPr>
        <p:grpSpPr>
          <a:xfrm>
            <a:off x="6391193" y="1781170"/>
            <a:ext cx="2300902" cy="1523135"/>
            <a:chOff x="588671" y="1207773"/>
            <a:chExt cx="2300902" cy="1523135"/>
          </a:xfrm>
        </p:grpSpPr>
        <p:pic>
          <p:nvPicPr>
            <p:cNvPr id="23" name="Graphic 22" descr="Thought bubble">
              <a:extLst>
                <a:ext uri="{FF2B5EF4-FFF2-40B4-BE49-F238E27FC236}">
                  <a16:creationId xmlns:a16="http://schemas.microsoft.com/office/drawing/2014/main" id="{116D0464-A013-1147-B351-FB30439DD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24" name="Content Placeholder 4">
              <a:extLst>
                <a:ext uri="{FF2B5EF4-FFF2-40B4-BE49-F238E27FC236}">
                  <a16:creationId xmlns:a16="http://schemas.microsoft.com/office/drawing/2014/main" id="{77823DA1-F140-5A4B-81AF-9DC9CE0690B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6A5699E-31B8-514D-A4DA-2D157A895D3B}"/>
              </a:ext>
            </a:extLst>
          </p:cNvPr>
          <p:cNvGrpSpPr/>
          <p:nvPr/>
        </p:nvGrpSpPr>
        <p:grpSpPr>
          <a:xfrm>
            <a:off x="9239253" y="1925555"/>
            <a:ext cx="2300902" cy="1523135"/>
            <a:chOff x="588671" y="1207773"/>
            <a:chExt cx="2300902" cy="1523135"/>
          </a:xfrm>
        </p:grpSpPr>
        <p:pic>
          <p:nvPicPr>
            <p:cNvPr id="30" name="Graphic 29" descr="Thought bubble">
              <a:extLst>
                <a:ext uri="{FF2B5EF4-FFF2-40B4-BE49-F238E27FC236}">
                  <a16:creationId xmlns:a16="http://schemas.microsoft.com/office/drawing/2014/main" id="{3B8E0536-82B9-814E-9681-A5B022F1E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31" name="Content Placeholder 4">
              <a:extLst>
                <a:ext uri="{FF2B5EF4-FFF2-40B4-BE49-F238E27FC236}">
                  <a16:creationId xmlns:a16="http://schemas.microsoft.com/office/drawing/2014/main" id="{520D61FD-A030-F541-8C0E-F8B3AE74049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AF4512A-6B8E-A441-BDAE-E616008DB89E}"/>
              </a:ext>
            </a:extLst>
          </p:cNvPr>
          <p:cNvGrpSpPr/>
          <p:nvPr/>
        </p:nvGrpSpPr>
        <p:grpSpPr>
          <a:xfrm>
            <a:off x="9314926" y="4014943"/>
            <a:ext cx="2300902" cy="1523135"/>
            <a:chOff x="588671" y="1207773"/>
            <a:chExt cx="2300902" cy="1523135"/>
          </a:xfrm>
        </p:grpSpPr>
        <p:pic>
          <p:nvPicPr>
            <p:cNvPr id="33" name="Graphic 32" descr="Thought bubble">
              <a:extLst>
                <a:ext uri="{FF2B5EF4-FFF2-40B4-BE49-F238E27FC236}">
                  <a16:creationId xmlns:a16="http://schemas.microsoft.com/office/drawing/2014/main" id="{6B5F3E4D-8558-2A4E-B1AA-4DF42D257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34" name="Content Placeholder 4">
              <a:extLst>
                <a:ext uri="{FF2B5EF4-FFF2-40B4-BE49-F238E27FC236}">
                  <a16:creationId xmlns:a16="http://schemas.microsoft.com/office/drawing/2014/main" id="{F714CD8E-0578-EB40-A2A4-36DC0FE9321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B63D184-7A8A-514F-B041-925A7B2E8540}"/>
              </a:ext>
            </a:extLst>
          </p:cNvPr>
          <p:cNvSpPr txBox="1"/>
          <p:nvPr/>
        </p:nvSpPr>
        <p:spPr>
          <a:xfrm>
            <a:off x="7712765" y="5748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07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04 -0.00162 L 0.19102 -0.20648 " pathEditMode="relative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184 0.00925 L 0.40782 -0.2069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77" y="-1081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82 -0.00024 L 0.40495 -0.0002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5503227"/>
            <a:ext cx="10515600" cy="50667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First practical BFT implementation.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105373" y="3576926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/>
          <p:nvPr/>
        </p:nvCxnSpPr>
        <p:spPr>
          <a:xfrm>
            <a:off x="2105373" y="2936846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105373" y="2296766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105373" y="4217006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1125282" y="1481084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809816" y="2742056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809816" y="3348223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710304" y="4021178"/>
            <a:ext cx="1385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105373" y="1661580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909595" y="2135889"/>
            <a:ext cx="1114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345072" y="1674599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4163555" y="2303438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4163555" y="2303438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4163555" y="2296766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334755" y="166158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163555" y="1676119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992355" y="1676119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821155" y="166575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6000174" y="2290095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6002671" y="2303438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FD82366-6A64-46E4-A550-0EDD3F55675F}"/>
              </a:ext>
            </a:extLst>
          </p:cNvPr>
          <p:cNvCxnSpPr>
            <a:cxnSpLocks/>
          </p:cNvCxnSpPr>
          <p:nvPr/>
        </p:nvCxnSpPr>
        <p:spPr>
          <a:xfrm>
            <a:off x="5982039" y="3581547"/>
            <a:ext cx="1844108" cy="6369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7496F28-A145-4495-9631-B39E24071410}"/>
              </a:ext>
            </a:extLst>
          </p:cNvPr>
          <p:cNvCxnSpPr>
            <a:cxnSpLocks/>
          </p:cNvCxnSpPr>
          <p:nvPr/>
        </p:nvCxnSpPr>
        <p:spPr>
          <a:xfrm>
            <a:off x="5992355" y="2936846"/>
            <a:ext cx="1846770" cy="6361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181AD57-3858-4983-899F-C4E709471A59}"/>
              </a:ext>
            </a:extLst>
          </p:cNvPr>
          <p:cNvCxnSpPr>
            <a:cxnSpLocks/>
          </p:cNvCxnSpPr>
          <p:nvPr/>
        </p:nvCxnSpPr>
        <p:spPr>
          <a:xfrm>
            <a:off x="5982039" y="2936846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872D7D5-EC7F-4DF5-8862-DEDCED1464BC}"/>
              </a:ext>
            </a:extLst>
          </p:cNvPr>
          <p:cNvCxnSpPr>
            <a:cxnSpLocks/>
          </p:cNvCxnSpPr>
          <p:nvPr/>
        </p:nvCxnSpPr>
        <p:spPr>
          <a:xfrm flipV="1">
            <a:off x="5992355" y="2943046"/>
            <a:ext cx="1828799" cy="6336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649955" y="1654964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367007" y="1680083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399321" y="4222983"/>
            <a:ext cx="1600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O(n)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508335" y="4229102"/>
            <a:ext cx="11352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</a:t>
            </a:r>
            <a:r>
              <a:rPr lang="en-US" sz="2000" baseline="30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356577" y="4222236"/>
            <a:ext cx="1180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Commit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</a:t>
            </a:r>
            <a:r>
              <a:rPr lang="en-US" sz="2000" baseline="30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7E5C4081-05C2-47D9-B9FC-E95B8D087EF4}"/>
              </a:ext>
            </a:extLst>
          </p:cNvPr>
          <p:cNvCxnSpPr>
            <a:cxnSpLocks/>
          </p:cNvCxnSpPr>
          <p:nvPr/>
        </p:nvCxnSpPr>
        <p:spPr>
          <a:xfrm flipV="1">
            <a:off x="7841786" y="2283903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CEEF9964-3F56-48B7-9B73-56CCF0194CD7}"/>
              </a:ext>
            </a:extLst>
          </p:cNvPr>
          <p:cNvCxnSpPr>
            <a:cxnSpLocks/>
          </p:cNvCxnSpPr>
          <p:nvPr/>
        </p:nvCxnSpPr>
        <p:spPr>
          <a:xfrm flipV="1">
            <a:off x="7844283" y="2297246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129AF4AC-8D21-49FE-8C5F-F19DBE3A7819}"/>
              </a:ext>
            </a:extLst>
          </p:cNvPr>
          <p:cNvCxnSpPr>
            <a:cxnSpLocks/>
          </p:cNvCxnSpPr>
          <p:nvPr/>
        </p:nvCxnSpPr>
        <p:spPr>
          <a:xfrm>
            <a:off x="7823651" y="3575355"/>
            <a:ext cx="1844108" cy="6369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D3062CA9-3BC6-475C-B4B5-AAC3728011A3}"/>
              </a:ext>
            </a:extLst>
          </p:cNvPr>
          <p:cNvCxnSpPr>
            <a:cxnSpLocks/>
          </p:cNvCxnSpPr>
          <p:nvPr/>
        </p:nvCxnSpPr>
        <p:spPr>
          <a:xfrm>
            <a:off x="7833967" y="2930654"/>
            <a:ext cx="1815988" cy="6361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D7B54EDE-6105-4838-897F-5161CD790A55}"/>
              </a:ext>
            </a:extLst>
          </p:cNvPr>
          <p:cNvCxnSpPr>
            <a:cxnSpLocks/>
          </p:cNvCxnSpPr>
          <p:nvPr/>
        </p:nvCxnSpPr>
        <p:spPr>
          <a:xfrm>
            <a:off x="7823651" y="2930654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1926913D-7CDF-4A38-8A67-1FA64FD48760}"/>
              </a:ext>
            </a:extLst>
          </p:cNvPr>
          <p:cNvCxnSpPr>
            <a:cxnSpLocks/>
          </p:cNvCxnSpPr>
          <p:nvPr/>
        </p:nvCxnSpPr>
        <p:spPr>
          <a:xfrm flipV="1">
            <a:off x="7833967" y="2936854"/>
            <a:ext cx="1828799" cy="6336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>
            <a:off x="7813335" y="2301342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>
            <a:off x="7813335" y="2301342"/>
            <a:ext cx="1839115" cy="125430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813335" y="2294670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1034255" y="164691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652450" y="1654965"/>
            <a:ext cx="1381805" cy="62982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 flipV="1">
            <a:off x="9660269" y="1654965"/>
            <a:ext cx="1373986" cy="12655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 flipV="1">
            <a:off x="9652450" y="1661555"/>
            <a:ext cx="1386797" cy="1901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882177" y="4221233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744950" y="4229365"/>
            <a:ext cx="109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2180496" y="1566046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2180496" y="2178073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2180496" y="2813259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2180496" y="3472068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2180496" y="4100227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1C38094-B120-6A4D-A4FC-290BC1F69DB7}"/>
              </a:ext>
            </a:extLst>
          </p:cNvPr>
          <p:cNvSpPr txBox="1">
            <a:spLocks/>
          </p:cNvSpPr>
          <p:nvPr/>
        </p:nvSpPr>
        <p:spPr bwMode="auto">
          <a:xfrm>
            <a:off x="482894" y="467501"/>
            <a:ext cx="109728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Practical Byzantine Fault Tolerance (PBFT)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FCFC1666-B4DB-7147-BA9A-62F158333D2C}"/>
              </a:ext>
            </a:extLst>
          </p:cNvPr>
          <p:cNvSpPr txBox="1">
            <a:spLocks/>
          </p:cNvSpPr>
          <p:nvPr/>
        </p:nvSpPr>
        <p:spPr bwMode="auto">
          <a:xfrm>
            <a:off x="833058" y="5498311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Consensus among n replicas &amp; at most f byzantine </a:t>
            </a: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n &gt;= 3f+1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BF510D20-8D87-2742-95BE-7CF9E359191F}"/>
              </a:ext>
            </a:extLst>
          </p:cNvPr>
          <p:cNvSpPr txBox="1">
            <a:spLocks/>
          </p:cNvSpPr>
          <p:nvPr/>
        </p:nvSpPr>
        <p:spPr bwMode="auto">
          <a:xfrm>
            <a:off x="844828" y="5502240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 = 4 replicas and f &lt;= 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040792-7757-8E42-9814-562F00DD0428}"/>
              </a:ext>
            </a:extLst>
          </p:cNvPr>
          <p:cNvGrpSpPr/>
          <p:nvPr/>
        </p:nvGrpSpPr>
        <p:grpSpPr>
          <a:xfrm>
            <a:off x="8863023" y="1801205"/>
            <a:ext cx="1554164" cy="3599982"/>
            <a:chOff x="8852975" y="1630388"/>
            <a:chExt cx="1554164" cy="359998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604207A-B0F0-6E43-9F52-B0647A997477}"/>
                </a:ext>
              </a:extLst>
            </p:cNvPr>
            <p:cNvSpPr/>
            <p:nvPr/>
          </p:nvSpPr>
          <p:spPr>
            <a:xfrm>
              <a:off x="9457323" y="1630388"/>
              <a:ext cx="345469" cy="2597766"/>
            </a:xfrm>
            <a:prstGeom prst="ellipse">
              <a:avLst/>
            </a:prstGeom>
            <a:noFill/>
            <a:ln w="412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13928AE-EF02-5F45-874C-1E3DA0538D5D}"/>
                </a:ext>
              </a:extLst>
            </p:cNvPr>
            <p:cNvCxnSpPr>
              <a:stCxn id="10" idx="4"/>
            </p:cNvCxnSpPr>
            <p:nvPr/>
          </p:nvCxnSpPr>
          <p:spPr>
            <a:xfrm flipH="1">
              <a:off x="9630057" y="4228154"/>
              <a:ext cx="1" cy="48962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itle 1">
              <a:extLst>
                <a:ext uri="{FF2B5EF4-FFF2-40B4-BE49-F238E27FC236}">
                  <a16:creationId xmlns:a16="http://schemas.microsoft.com/office/drawing/2014/main" id="{018E24F6-F2BA-8B44-A8D3-2093884043F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852975" y="4723693"/>
              <a:ext cx="1554164" cy="5066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srgbClr val="002060"/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Execute</a:t>
              </a:r>
              <a:endParaRPr lang="en-US" altLang="en-US" sz="2400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3" name="Graphic 62" descr="School girl with solid fill">
            <a:extLst>
              <a:ext uri="{FF2B5EF4-FFF2-40B4-BE49-F238E27FC236}">
                <a16:creationId xmlns:a16="http://schemas.microsoft.com/office/drawing/2014/main" id="{DE94D6E0-1740-5E47-AB77-C0423254A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954" y="1153131"/>
            <a:ext cx="838012" cy="838012"/>
          </a:xfrm>
          <a:prstGeom prst="rect">
            <a:avLst/>
          </a:prstGeom>
        </p:spPr>
      </p:pic>
      <p:pic>
        <p:nvPicPr>
          <p:cNvPr id="65" name="Graphic 64" descr="Database">
            <a:extLst>
              <a:ext uri="{FF2B5EF4-FFF2-40B4-BE49-F238E27FC236}">
                <a16:creationId xmlns:a16="http://schemas.microsoft.com/office/drawing/2014/main" id="{06D6BFD0-CFB4-3440-ACB1-A2577B595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16" y="1929271"/>
            <a:ext cx="671063" cy="702517"/>
          </a:xfrm>
          <a:prstGeom prst="rect">
            <a:avLst/>
          </a:prstGeom>
        </p:spPr>
      </p:pic>
      <p:pic>
        <p:nvPicPr>
          <p:cNvPr id="66" name="Graphic 65" descr="Database">
            <a:extLst>
              <a:ext uri="{FF2B5EF4-FFF2-40B4-BE49-F238E27FC236}">
                <a16:creationId xmlns:a16="http://schemas.microsoft.com/office/drawing/2014/main" id="{C32080C0-83D1-E345-9FC1-BBE56AC20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021" y="2612526"/>
            <a:ext cx="671063" cy="702517"/>
          </a:xfrm>
          <a:prstGeom prst="rect">
            <a:avLst/>
          </a:prstGeom>
        </p:spPr>
      </p:pic>
      <p:pic>
        <p:nvPicPr>
          <p:cNvPr id="68" name="Graphic 67" descr="Database">
            <a:extLst>
              <a:ext uri="{FF2B5EF4-FFF2-40B4-BE49-F238E27FC236}">
                <a16:creationId xmlns:a16="http://schemas.microsoft.com/office/drawing/2014/main" id="{72C4F664-A42D-0B46-B9AE-5A9C39EF76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616" y="3291809"/>
            <a:ext cx="671063" cy="702517"/>
          </a:xfrm>
          <a:prstGeom prst="rect">
            <a:avLst/>
          </a:prstGeom>
        </p:spPr>
      </p:pic>
      <p:pic>
        <p:nvPicPr>
          <p:cNvPr id="69" name="Graphic 68" descr="Database">
            <a:extLst>
              <a:ext uri="{FF2B5EF4-FFF2-40B4-BE49-F238E27FC236}">
                <a16:creationId xmlns:a16="http://schemas.microsoft.com/office/drawing/2014/main" id="{9A377AFF-418B-2B42-B234-69BB8164CA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616" y="4021178"/>
            <a:ext cx="671063" cy="702517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EB0D25BB-2BEA-0847-8A38-5440B9A698B0}"/>
              </a:ext>
            </a:extLst>
          </p:cNvPr>
          <p:cNvSpPr txBox="1"/>
          <p:nvPr/>
        </p:nvSpPr>
        <p:spPr>
          <a:xfrm>
            <a:off x="3804128" y="5449935"/>
            <a:ext cx="5084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Two Phases of O(n</a:t>
            </a:r>
            <a:r>
              <a:rPr lang="en-US" sz="3600" b="1" baseline="30000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)!!!</a:t>
            </a:r>
          </a:p>
        </p:txBody>
      </p:sp>
    </p:spTree>
    <p:extLst>
      <p:ext uri="{BB962C8B-B14F-4D97-AF65-F5344CB8AC3E}">
        <p14:creationId xmlns:p14="http://schemas.microsoft.com/office/powerpoint/2010/main" val="382736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/>
      <p:bldP spid="10241" grpId="1"/>
      <p:bldP spid="10279" grpId="0"/>
      <p:bldP spid="168" grpId="0"/>
      <p:bldP spid="169" grpId="0"/>
      <p:bldP spid="170" grpId="0"/>
      <p:bldP spid="214" grpId="0"/>
      <p:bldP spid="215" grpId="0"/>
      <p:bldP spid="57" grpId="0"/>
      <p:bldP spid="57" grpId="1"/>
      <p:bldP spid="58" grpId="0"/>
      <p:bldP spid="58" grpId="1"/>
      <p:bldP spid="7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7612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Requirements of Existing BFT Protocols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023" y="2084011"/>
            <a:ext cx="10928528" cy="2462084"/>
          </a:xfrm>
        </p:spPr>
        <p:txBody>
          <a:bodyPr rtlCol="0"/>
          <a:lstStyle/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Multiple phases of quadratic communication (PBFT). </a:t>
            </a:r>
          </a:p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Expect no failures or dependence on clients (Zyzzyva). </a:t>
            </a:r>
          </a:p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Incur high client latencies (</a:t>
            </a:r>
            <a:r>
              <a:rPr lang="en-US" sz="2400" dirty="0" err="1">
                <a:latin typeface="Palatino Linotype" panose="02040502050505030304" pitchFamily="18" charset="0"/>
              </a:rPr>
              <a:t>HotStuff</a:t>
            </a:r>
            <a:r>
              <a:rPr lang="en-US" sz="2400" dirty="0">
                <a:latin typeface="Palatino Linotype" panose="02040502050505030304" pitchFamily="18" charset="0"/>
              </a:rPr>
              <a:t>).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5" name="Graphic 4" descr="Crying face with solid fill with solid fill">
            <a:extLst>
              <a:ext uri="{FF2B5EF4-FFF2-40B4-BE49-F238E27FC236}">
                <a16:creationId xmlns:a16="http://schemas.microsoft.com/office/drawing/2014/main" id="{AC3FA359-7E94-A942-905F-B1FB943C5C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09122" y="1972915"/>
            <a:ext cx="2257429" cy="22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7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99318" y="3387444"/>
            <a:ext cx="10515600" cy="589777"/>
          </a:xfrm>
        </p:spPr>
        <p:txBody>
          <a:bodyPr/>
          <a:lstStyle/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Speculative Execution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C0B53ADB-8E97-264A-B7FC-751DB95DA5A3}"/>
              </a:ext>
            </a:extLst>
          </p:cNvPr>
          <p:cNvSpPr txBox="1">
            <a:spLocks/>
          </p:cNvSpPr>
          <p:nvPr/>
        </p:nvSpPr>
        <p:spPr bwMode="auto">
          <a:xfrm>
            <a:off x="0" y="734557"/>
            <a:ext cx="121920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Proof-of-Execution (PoE)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0649526C-8725-FD45-BDB3-B4BA9D4CA662}"/>
              </a:ext>
            </a:extLst>
          </p:cNvPr>
          <p:cNvSpPr txBox="1">
            <a:spLocks/>
          </p:cNvSpPr>
          <p:nvPr/>
        </p:nvSpPr>
        <p:spPr bwMode="auto">
          <a:xfrm>
            <a:off x="905946" y="4162707"/>
            <a:ext cx="10515600" cy="589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Out-of-Order</a:t>
            </a:r>
            <a:r>
              <a:rPr lang="en-US" sz="2400" dirty="0">
                <a:latin typeface="Palatino Linotype" panose="02040502050505030304" pitchFamily="18" charset="0"/>
              </a:rPr>
              <a:t> Message Processing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8F3ABC60-5881-B94C-BE8D-A749B046D8D5}"/>
              </a:ext>
            </a:extLst>
          </p:cNvPr>
          <p:cNvSpPr txBox="1">
            <a:spLocks/>
          </p:cNvSpPr>
          <p:nvPr/>
        </p:nvSpPr>
        <p:spPr bwMode="auto">
          <a:xfrm>
            <a:off x="899321" y="2565806"/>
            <a:ext cx="10515600" cy="589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latin typeface="Palatino Linotype" panose="02040502050505030304" pitchFamily="18" charset="0"/>
              </a:rPr>
              <a:t>Three-phase </a:t>
            </a: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Linear</a:t>
            </a:r>
            <a:r>
              <a:rPr lang="en-US" sz="2400" dirty="0">
                <a:latin typeface="Palatino Linotype" panose="02040502050505030304" pitchFamily="18" charset="0"/>
              </a:rPr>
              <a:t> protocol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EDDA84BE-098F-BA4B-A321-BE2B33DFEE78}"/>
              </a:ext>
            </a:extLst>
          </p:cNvPr>
          <p:cNvSpPr txBox="1">
            <a:spLocks/>
          </p:cNvSpPr>
          <p:nvPr/>
        </p:nvSpPr>
        <p:spPr bwMode="auto">
          <a:xfrm>
            <a:off x="899322" y="4924708"/>
            <a:ext cx="10515600" cy="589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No dependence </a:t>
            </a:r>
            <a:r>
              <a:rPr lang="en-US" sz="2400" dirty="0">
                <a:latin typeface="Palatino Linotype" panose="02040502050505030304" pitchFamily="18" charset="0"/>
              </a:rPr>
              <a:t>on clients or trusted component.</a:t>
            </a:r>
          </a:p>
        </p:txBody>
      </p:sp>
    </p:spTree>
    <p:extLst>
      <p:ext uri="{BB962C8B-B14F-4D97-AF65-F5344CB8AC3E}">
        <p14:creationId xmlns:p14="http://schemas.microsoft.com/office/powerpoint/2010/main" val="187215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/>
      <p:bldP spid="45" grpId="0"/>
      <p:bldP spid="47" grpId="0"/>
      <p:bldP spid="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276122"/>
            <a:ext cx="121920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PoE vs Other Protocols 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AE4640-FCBF-FF4D-AF49-1698C533A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4" name="Picture 3" descr="A screenshot of a social media post with text and people in background&#10;&#10;Description automatically generated">
            <a:extLst>
              <a:ext uri="{FF2B5EF4-FFF2-40B4-BE49-F238E27FC236}">
                <a16:creationId xmlns:a16="http://schemas.microsoft.com/office/drawing/2014/main" id="{8D848DA3-482F-D947-A786-15A3D51D1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3567"/>
            <a:ext cx="12118312" cy="285086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A305A3-81A7-DD4D-A466-2D0C006E12D1}"/>
              </a:ext>
            </a:extLst>
          </p:cNvPr>
          <p:cNvSpPr/>
          <p:nvPr/>
        </p:nvSpPr>
        <p:spPr>
          <a:xfrm>
            <a:off x="73688" y="2850228"/>
            <a:ext cx="12044624" cy="436311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07997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105373" y="3513579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/>
          <p:nvPr/>
        </p:nvCxnSpPr>
        <p:spPr>
          <a:xfrm>
            <a:off x="2105373" y="2873499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105373" y="2233419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105373" y="4153659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1125282" y="1417737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809816" y="2678709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809816" y="3284876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643103" y="3888311"/>
            <a:ext cx="1385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 </a:t>
            </a:r>
          </a:p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105373" y="1598233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909595" y="2072542"/>
            <a:ext cx="1114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345072" y="1611252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4163555" y="2240091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4163555" y="2240091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4163555" y="2233419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334755" y="159823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163555" y="161277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992355" y="1612772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821155" y="160240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6000174" y="2226748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6002671" y="2240091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649955" y="1591617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367007" y="1616736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399321" y="4159636"/>
            <a:ext cx="1600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 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508335" y="4165755"/>
            <a:ext cx="1135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 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267450" y="4158889"/>
            <a:ext cx="976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Certify</a:t>
            </a:r>
          </a:p>
        </p:txBody>
      </p: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>
            <a:off x="7813335" y="2237995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>
            <a:off x="7813335" y="2237995"/>
            <a:ext cx="1839115" cy="125430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813335" y="2231323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1034255" y="1583566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652450" y="1591618"/>
            <a:ext cx="1381805" cy="62982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 flipV="1">
            <a:off x="9660269" y="1591618"/>
            <a:ext cx="1373986" cy="12655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 flipV="1">
            <a:off x="9652450" y="1598208"/>
            <a:ext cx="1386797" cy="1901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882177" y="4157886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744950" y="4166018"/>
            <a:ext cx="109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2180496" y="1502699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2180496" y="2114726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2180496" y="2749912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2180496" y="3408721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2180496" y="4036880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C0B53ADB-8E97-264A-B7FC-751DB95DA5A3}"/>
              </a:ext>
            </a:extLst>
          </p:cNvPr>
          <p:cNvSpPr txBox="1">
            <a:spLocks/>
          </p:cNvSpPr>
          <p:nvPr/>
        </p:nvSpPr>
        <p:spPr bwMode="auto">
          <a:xfrm>
            <a:off x="0" y="323739"/>
            <a:ext cx="121920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Proof-of-Execution (PoE)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0DB6A742-0646-E841-9EDD-4F7101631EFE}"/>
              </a:ext>
            </a:extLst>
          </p:cNvPr>
          <p:cNvSpPr txBox="1">
            <a:spLocks/>
          </p:cNvSpPr>
          <p:nvPr/>
        </p:nvSpPr>
        <p:spPr bwMode="auto">
          <a:xfrm>
            <a:off x="897836" y="5445924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 = 4 replicas and f &lt;= 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BF0DB6B-00C8-DC4C-8D03-3FF4CD9F85A2}"/>
              </a:ext>
            </a:extLst>
          </p:cNvPr>
          <p:cNvGrpSpPr/>
          <p:nvPr/>
        </p:nvGrpSpPr>
        <p:grpSpPr>
          <a:xfrm>
            <a:off x="8852975" y="1709900"/>
            <a:ext cx="1554164" cy="3599982"/>
            <a:chOff x="8852975" y="1630388"/>
            <a:chExt cx="1554164" cy="3599982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DF636A6-BC14-1E4C-B04B-C95F1151DA51}"/>
                </a:ext>
              </a:extLst>
            </p:cNvPr>
            <p:cNvSpPr/>
            <p:nvPr/>
          </p:nvSpPr>
          <p:spPr>
            <a:xfrm>
              <a:off x="9457323" y="1630388"/>
              <a:ext cx="345469" cy="2597766"/>
            </a:xfrm>
            <a:prstGeom prst="ellipse">
              <a:avLst/>
            </a:prstGeom>
            <a:noFill/>
            <a:ln w="412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61726B2-47E9-7746-9D39-BC31E06135E9}"/>
                </a:ext>
              </a:extLst>
            </p:cNvPr>
            <p:cNvCxnSpPr>
              <a:stCxn id="55" idx="4"/>
            </p:cNvCxnSpPr>
            <p:nvPr/>
          </p:nvCxnSpPr>
          <p:spPr>
            <a:xfrm flipH="1">
              <a:off x="9630057" y="4228154"/>
              <a:ext cx="1" cy="48962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D52423B0-C83B-3747-A650-560271292BC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852975" y="4723693"/>
              <a:ext cx="1554164" cy="5066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srgbClr val="002060"/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Execute</a:t>
              </a:r>
              <a:endParaRPr lang="en-US" altLang="en-US" sz="2400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Graphic 57" descr="School girl with solid fill">
            <a:extLst>
              <a:ext uri="{FF2B5EF4-FFF2-40B4-BE49-F238E27FC236}">
                <a16:creationId xmlns:a16="http://schemas.microsoft.com/office/drawing/2014/main" id="{77396B2D-AFF0-264E-9E41-9B5F9B097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954" y="1153131"/>
            <a:ext cx="838012" cy="838012"/>
          </a:xfrm>
          <a:prstGeom prst="rect">
            <a:avLst/>
          </a:prstGeom>
        </p:spPr>
      </p:pic>
      <p:pic>
        <p:nvPicPr>
          <p:cNvPr id="59" name="Graphic 58" descr="Database">
            <a:extLst>
              <a:ext uri="{FF2B5EF4-FFF2-40B4-BE49-F238E27FC236}">
                <a16:creationId xmlns:a16="http://schemas.microsoft.com/office/drawing/2014/main" id="{967D073E-F5EF-9E41-9C05-3CDAF451C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16" y="1929271"/>
            <a:ext cx="671063" cy="702517"/>
          </a:xfrm>
          <a:prstGeom prst="rect">
            <a:avLst/>
          </a:prstGeom>
        </p:spPr>
      </p:pic>
      <p:pic>
        <p:nvPicPr>
          <p:cNvPr id="60" name="Graphic 59" descr="Database">
            <a:extLst>
              <a:ext uri="{FF2B5EF4-FFF2-40B4-BE49-F238E27FC236}">
                <a16:creationId xmlns:a16="http://schemas.microsoft.com/office/drawing/2014/main" id="{86BAF7AF-691E-4143-8BAE-2CCB3C3708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021" y="2612526"/>
            <a:ext cx="671063" cy="702517"/>
          </a:xfrm>
          <a:prstGeom prst="rect">
            <a:avLst/>
          </a:prstGeom>
        </p:spPr>
      </p:pic>
      <p:pic>
        <p:nvPicPr>
          <p:cNvPr id="61" name="Graphic 60" descr="Database">
            <a:extLst>
              <a:ext uri="{FF2B5EF4-FFF2-40B4-BE49-F238E27FC236}">
                <a16:creationId xmlns:a16="http://schemas.microsoft.com/office/drawing/2014/main" id="{5C7A3734-0CBF-EF41-805F-42B8DA7B2F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616" y="3291809"/>
            <a:ext cx="671063" cy="702517"/>
          </a:xfrm>
          <a:prstGeom prst="rect">
            <a:avLst/>
          </a:prstGeom>
        </p:spPr>
      </p:pic>
      <p:pic>
        <p:nvPicPr>
          <p:cNvPr id="62" name="Graphic 61" descr="Database">
            <a:extLst>
              <a:ext uri="{FF2B5EF4-FFF2-40B4-BE49-F238E27FC236}">
                <a16:creationId xmlns:a16="http://schemas.microsoft.com/office/drawing/2014/main" id="{460091E7-BD78-684A-9DE3-2F6D4117A7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616" y="4021178"/>
            <a:ext cx="671063" cy="70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68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9" grpId="0"/>
      <p:bldP spid="168" grpId="0"/>
      <p:bldP spid="169" grpId="0"/>
      <p:bldP spid="170" grpId="0"/>
      <p:bldP spid="214" grpId="0"/>
      <p:bldP spid="215" grpId="0"/>
      <p:bldP spid="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087395"/>
            <a:ext cx="12192000" cy="710066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Palatino Linotype" panose="02040502050505030304" pitchFamily="18" charset="0"/>
                <a:cs typeface="Times New Roman" panose="02020603050405020304" pitchFamily="18" charset="0"/>
              </a:rPr>
              <a:t>Magical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Ingredient 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Client Commit implies Finality</a:t>
            </a:r>
            <a:endParaRPr lang="en-US" altLang="en-US" b="1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1205273" y="3286151"/>
            <a:ext cx="9326546" cy="127201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</a:rPr>
              <a:t> If client receives n-f responses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Transaction will persist in time.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Replicas may be required to rollback</a:t>
            </a:r>
            <a:r>
              <a:rPr lang="en-US" sz="2400" dirty="0">
                <a:latin typeface="Palatino Linotype" panose="0204050205050503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4498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557475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How to replace a </a:t>
            </a:r>
            <a:r>
              <a:rPr lang="en-US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malicious</a:t>
            </a:r>
            <a:r>
              <a:rPr lang="en-US" b="1" dirty="0">
                <a:latin typeface="Palatino Linotype" panose="02040502050505030304" pitchFamily="18" charset="0"/>
              </a:rPr>
              <a:t> Primary?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703187" y="3877739"/>
            <a:ext cx="87782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/>
          <p:nvPr/>
        </p:nvCxnSpPr>
        <p:spPr>
          <a:xfrm>
            <a:off x="2703187" y="3237659"/>
            <a:ext cx="87782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703187" y="2597579"/>
            <a:ext cx="877824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703187" y="4517819"/>
            <a:ext cx="87782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1465624" y="3008792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Replica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1465624" y="3614959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Replica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1340555" y="4206312"/>
            <a:ext cx="1385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Byzantine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Primary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951454" y="2402625"/>
            <a:ext cx="1728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New Primary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2949652" y="2604251"/>
            <a:ext cx="2894724" cy="6134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2949652" y="2604251"/>
            <a:ext cx="2873740" cy="124527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2927576" y="2590908"/>
            <a:ext cx="2950491" cy="186579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>
            <a:cxnSpLocks/>
          </p:cNvCxnSpPr>
          <p:nvPr/>
        </p:nvCxnSpPr>
        <p:spPr>
          <a:xfrm>
            <a:off x="2932569" y="2587939"/>
            <a:ext cx="0" cy="192691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>
            <a:cxnSpLocks/>
          </p:cNvCxnSpPr>
          <p:nvPr/>
        </p:nvCxnSpPr>
        <p:spPr>
          <a:xfrm>
            <a:off x="5854692" y="2587939"/>
            <a:ext cx="0" cy="193477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 flipH="1">
            <a:off x="8343671" y="2587939"/>
            <a:ext cx="0" cy="191773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>
            <a:cxnSpLocks/>
          </p:cNvCxnSpPr>
          <p:nvPr/>
        </p:nvCxnSpPr>
        <p:spPr>
          <a:xfrm flipH="1">
            <a:off x="10621630" y="2587939"/>
            <a:ext cx="0" cy="191773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>
            <a:off x="2949652" y="3247301"/>
            <a:ext cx="2772921" cy="6022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FD82366-6A64-46E4-A550-0EDD3F55675F}"/>
              </a:ext>
            </a:extLst>
          </p:cNvPr>
          <p:cNvCxnSpPr>
            <a:cxnSpLocks/>
          </p:cNvCxnSpPr>
          <p:nvPr/>
        </p:nvCxnSpPr>
        <p:spPr>
          <a:xfrm>
            <a:off x="5871767" y="3892873"/>
            <a:ext cx="2463344" cy="59871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181AD57-3858-4983-899F-C4E709471A59}"/>
              </a:ext>
            </a:extLst>
          </p:cNvPr>
          <p:cNvCxnSpPr>
            <a:cxnSpLocks/>
          </p:cNvCxnSpPr>
          <p:nvPr/>
        </p:nvCxnSpPr>
        <p:spPr>
          <a:xfrm flipV="1">
            <a:off x="5882083" y="2634203"/>
            <a:ext cx="2438213" cy="123960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2930919" y="4540726"/>
            <a:ext cx="2815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View Change Request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5824745" y="4527314"/>
            <a:ext cx="2610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Join after Receiving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f+1 VC requests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02623FC-5DDB-44A2-8C8C-B80B4E58247C}"/>
              </a:ext>
            </a:extLst>
          </p:cNvPr>
          <p:cNvCxnSpPr>
            <a:cxnSpLocks/>
          </p:cNvCxnSpPr>
          <p:nvPr/>
        </p:nvCxnSpPr>
        <p:spPr>
          <a:xfrm flipV="1">
            <a:off x="2944659" y="2634203"/>
            <a:ext cx="2882643" cy="59333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2B8D7CF1-72AA-4CED-8CEE-DECA912CAA5C}"/>
              </a:ext>
            </a:extLst>
          </p:cNvPr>
          <p:cNvCxnSpPr>
            <a:cxnSpLocks/>
          </p:cNvCxnSpPr>
          <p:nvPr/>
        </p:nvCxnSpPr>
        <p:spPr>
          <a:xfrm>
            <a:off x="2949652" y="3247300"/>
            <a:ext cx="2905040" cy="123563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29A0B0B-5C30-45C8-8DDE-9FA45D08702F}"/>
              </a:ext>
            </a:extLst>
          </p:cNvPr>
          <p:cNvCxnSpPr>
            <a:cxnSpLocks/>
          </p:cNvCxnSpPr>
          <p:nvPr/>
        </p:nvCxnSpPr>
        <p:spPr>
          <a:xfrm flipV="1">
            <a:off x="5861451" y="3232761"/>
            <a:ext cx="2476659" cy="650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9BD2819B-C547-4C49-92C9-AD64B34E2C09}"/>
              </a:ext>
            </a:extLst>
          </p:cNvPr>
          <p:cNvCxnSpPr>
            <a:cxnSpLocks/>
          </p:cNvCxnSpPr>
          <p:nvPr/>
        </p:nvCxnSpPr>
        <p:spPr>
          <a:xfrm>
            <a:off x="8361486" y="2604251"/>
            <a:ext cx="2236768" cy="61114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198DFFD3-0817-434E-ADD7-1A84E561BE18}"/>
              </a:ext>
            </a:extLst>
          </p:cNvPr>
          <p:cNvCxnSpPr>
            <a:cxnSpLocks/>
          </p:cNvCxnSpPr>
          <p:nvPr/>
        </p:nvCxnSpPr>
        <p:spPr>
          <a:xfrm>
            <a:off x="8361486" y="2604251"/>
            <a:ext cx="2254582" cy="122291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4D8520E3-9B7E-458C-BF09-E24CB55B7594}"/>
              </a:ext>
            </a:extLst>
          </p:cNvPr>
          <p:cNvCxnSpPr>
            <a:cxnSpLocks/>
          </p:cNvCxnSpPr>
          <p:nvPr/>
        </p:nvCxnSpPr>
        <p:spPr>
          <a:xfrm>
            <a:off x="8339410" y="2590908"/>
            <a:ext cx="2258844" cy="186579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8DBB4C1D-1A39-49EB-8B26-FEEF54D8E915}"/>
              </a:ext>
            </a:extLst>
          </p:cNvPr>
          <p:cNvSpPr txBox="1"/>
          <p:nvPr/>
        </p:nvSpPr>
        <p:spPr>
          <a:xfrm>
            <a:off x="8744722" y="4507658"/>
            <a:ext cx="1390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New View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Propose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99581DE-08E4-499A-A4EA-A455520A8E96}"/>
              </a:ext>
            </a:extLst>
          </p:cNvPr>
          <p:cNvSpPr txBox="1"/>
          <p:nvPr/>
        </p:nvSpPr>
        <p:spPr>
          <a:xfrm>
            <a:off x="10585335" y="4527755"/>
            <a:ext cx="1390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B050"/>
                </a:solidFill>
                <a:latin typeface="Palatino Linotype" panose="02040502050505030304" pitchFamily="18" charset="0"/>
              </a:rPr>
              <a:t>Enter </a:t>
            </a:r>
          </a:p>
          <a:p>
            <a:pPr algn="ctr"/>
            <a:r>
              <a:rPr lang="en-US" sz="2000" dirty="0">
                <a:solidFill>
                  <a:srgbClr val="00B050"/>
                </a:solidFill>
                <a:latin typeface="Palatino Linotype" panose="02040502050505030304" pitchFamily="18" charset="0"/>
              </a:rPr>
              <a:t>New View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E12967D0-4D83-4B49-B64A-B2FD6B708916}"/>
              </a:ext>
            </a:extLst>
          </p:cNvPr>
          <p:cNvSpPr/>
          <p:nvPr/>
        </p:nvSpPr>
        <p:spPr>
          <a:xfrm>
            <a:off x="2816801" y="2483765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185ED04-66D9-6848-A076-761607025954}"/>
              </a:ext>
            </a:extLst>
          </p:cNvPr>
          <p:cNvSpPr/>
          <p:nvPr/>
        </p:nvSpPr>
        <p:spPr>
          <a:xfrm>
            <a:off x="2810571" y="3128993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F3DF3DE8-F11B-1846-AC12-73962F3AE2E6}"/>
              </a:ext>
            </a:extLst>
          </p:cNvPr>
          <p:cNvSpPr/>
          <p:nvPr/>
        </p:nvSpPr>
        <p:spPr>
          <a:xfrm>
            <a:off x="2816801" y="3779908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CC31EAF4-2045-AB47-8A78-06BCB25931A5}"/>
              </a:ext>
            </a:extLst>
          </p:cNvPr>
          <p:cNvSpPr/>
          <p:nvPr/>
        </p:nvSpPr>
        <p:spPr>
          <a:xfrm>
            <a:off x="2810571" y="4409990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CE3FA3-CF1D-6042-A8F4-5C40A6200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39" name="Graphic 38" descr="Database">
            <a:extLst>
              <a:ext uri="{FF2B5EF4-FFF2-40B4-BE49-F238E27FC236}">
                <a16:creationId xmlns:a16="http://schemas.microsoft.com/office/drawing/2014/main" id="{B5ED3F17-9589-FD4F-9C48-2877059F4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3154" y="2234067"/>
            <a:ext cx="671063" cy="702517"/>
          </a:xfrm>
          <a:prstGeom prst="rect">
            <a:avLst/>
          </a:prstGeom>
        </p:spPr>
      </p:pic>
      <p:pic>
        <p:nvPicPr>
          <p:cNvPr id="40" name="Graphic 39" descr="Database">
            <a:extLst>
              <a:ext uri="{FF2B5EF4-FFF2-40B4-BE49-F238E27FC236}">
                <a16:creationId xmlns:a16="http://schemas.microsoft.com/office/drawing/2014/main" id="{2B88679E-4277-AA42-BAE6-1F54BEC2D8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559" y="2917322"/>
            <a:ext cx="671063" cy="702517"/>
          </a:xfrm>
          <a:prstGeom prst="rect">
            <a:avLst/>
          </a:prstGeom>
        </p:spPr>
      </p:pic>
      <p:pic>
        <p:nvPicPr>
          <p:cNvPr id="41" name="Graphic 40" descr="Database">
            <a:extLst>
              <a:ext uri="{FF2B5EF4-FFF2-40B4-BE49-F238E27FC236}">
                <a16:creationId xmlns:a16="http://schemas.microsoft.com/office/drawing/2014/main" id="{9896970D-BF62-984B-BC6E-0B871645D2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3154" y="3596605"/>
            <a:ext cx="671063" cy="702517"/>
          </a:xfrm>
          <a:prstGeom prst="rect">
            <a:avLst/>
          </a:prstGeom>
        </p:spPr>
      </p:pic>
      <p:pic>
        <p:nvPicPr>
          <p:cNvPr id="42" name="Graphic 41" descr="Database">
            <a:extLst>
              <a:ext uri="{FF2B5EF4-FFF2-40B4-BE49-F238E27FC236}">
                <a16:creationId xmlns:a16="http://schemas.microsoft.com/office/drawing/2014/main" id="{FB777BC0-0ECD-EC4B-9E40-CCE10E2C6F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3154" y="4325974"/>
            <a:ext cx="671063" cy="70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6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/>
      <p:bldP spid="169" grpId="0"/>
      <p:bldP spid="95" grpId="0"/>
      <p:bldP spid="1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33849"/>
            <a:ext cx="12192000" cy="137864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600" b="0" dirty="0" err="1">
                <a:latin typeface="Palatino Linotype" panose="02040502050505030304" pitchFamily="18" charset="0"/>
              </a:rPr>
              <a:t>ResilientDB</a:t>
            </a:r>
            <a:r>
              <a:rPr lang="en-US" sz="3600" b="0" dirty="0">
                <a:latin typeface="Palatino Linotype" panose="02040502050505030304" pitchFamily="18" charset="0"/>
              </a:rPr>
              <a:t>: High Throughput Yielding, Scalable Permissioned Blockchain Fabric*</a:t>
            </a:r>
            <a:endParaRPr lang="en-US" altLang="en-US" sz="3600" b="0" dirty="0">
              <a:latin typeface="Palatino Linotype" panose="02040502050505030304" pitchFamily="18" charset="0"/>
            </a:endParaRPr>
          </a:p>
        </p:txBody>
      </p:sp>
      <p:pic>
        <p:nvPicPr>
          <p:cNvPr id="4" name="Picture 3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C49C057D-1C4F-4A3D-84BB-862812BCB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444" y="4087997"/>
            <a:ext cx="2391869" cy="1078200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61D90F67-1AA1-476F-B601-76748309E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781" y="4087997"/>
            <a:ext cx="2450053" cy="9869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DB7705-7E56-1F4D-BB5A-E56CC9D5B7FA}"/>
              </a:ext>
            </a:extLst>
          </p:cNvPr>
          <p:cNvSpPr txBox="1"/>
          <p:nvPr/>
        </p:nvSpPr>
        <p:spPr>
          <a:xfrm>
            <a:off x="4131295" y="3104754"/>
            <a:ext cx="3929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Visit at: </a:t>
            </a:r>
            <a:r>
              <a:rPr lang="en-US" sz="2000" b="1" dirty="0">
                <a:latin typeface="Palatino Linotype" panose="02040502050505030304" pitchFamily="18" charset="0"/>
                <a:hlinkClick r:id="rId5"/>
              </a:rPr>
              <a:t>https://resilientdb.com/</a:t>
            </a:r>
            <a:r>
              <a:rPr lang="en-US" sz="2000" b="1" dirty="0">
                <a:latin typeface="Palatino Linotype" panose="02040502050505030304" pitchFamily="18" charset="0"/>
              </a:rPr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50FA78E-B28B-874C-81D2-5A8F911EBD3B}"/>
              </a:ext>
            </a:extLst>
          </p:cNvPr>
          <p:cNvSpPr txBox="1">
            <a:spLocks/>
          </p:cNvSpPr>
          <p:nvPr/>
        </p:nvSpPr>
        <p:spPr bwMode="auto">
          <a:xfrm>
            <a:off x="0" y="6497354"/>
            <a:ext cx="4632959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Proceedings of the 40</a:t>
            </a:r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th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 IEEE ICDCS 2020.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546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0E36A2-E626-7442-821B-487DFC08A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28FBE23E-18BA-6148-9B99-39C488D45EA4}"/>
              </a:ext>
            </a:extLst>
          </p:cNvPr>
          <p:cNvSpPr txBox="1">
            <a:spLocks/>
          </p:cNvSpPr>
          <p:nvPr/>
        </p:nvSpPr>
        <p:spPr bwMode="auto">
          <a:xfrm>
            <a:off x="0" y="707677"/>
            <a:ext cx="12192000" cy="64589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latin typeface="Palatino Linotype" panose="02040502050505030304" pitchFamily="18" charset="0"/>
              </a:rPr>
              <a:t>Distributed Databases</a:t>
            </a:r>
          </a:p>
        </p:txBody>
      </p:sp>
      <p:pic>
        <p:nvPicPr>
          <p:cNvPr id="34" name="Graphic 33" descr="Airplane with solid fill">
            <a:extLst>
              <a:ext uri="{FF2B5EF4-FFF2-40B4-BE49-F238E27FC236}">
                <a16:creationId xmlns:a16="http://schemas.microsoft.com/office/drawing/2014/main" id="{8D056A6B-A1D4-1F4C-8AB2-B0A7F594E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3206976">
            <a:off x="454739" y="3988576"/>
            <a:ext cx="2235298" cy="2235298"/>
          </a:xfrm>
          <a:prstGeom prst="rect">
            <a:avLst/>
          </a:prstGeom>
        </p:spPr>
      </p:pic>
      <p:pic>
        <p:nvPicPr>
          <p:cNvPr id="35" name="Graphic 34" descr="Airplane with solid fill">
            <a:extLst>
              <a:ext uri="{FF2B5EF4-FFF2-40B4-BE49-F238E27FC236}">
                <a16:creationId xmlns:a16="http://schemas.microsoft.com/office/drawing/2014/main" id="{44501031-436A-FA43-A010-240D0032C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330585">
            <a:off x="9506438" y="3981554"/>
            <a:ext cx="2235298" cy="223529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D6D2610-75B1-4E4A-87EE-72291DC5A846}"/>
              </a:ext>
            </a:extLst>
          </p:cNvPr>
          <p:cNvSpPr txBox="1"/>
          <p:nvPr/>
        </p:nvSpPr>
        <p:spPr>
          <a:xfrm>
            <a:off x="4788205" y="2930140"/>
            <a:ext cx="2615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Palatino Linotype" panose="02040502050505030304" pitchFamily="18" charset="0"/>
              </a:rPr>
              <a:t>Book Tickets</a:t>
            </a:r>
          </a:p>
        </p:txBody>
      </p:sp>
      <p:pic>
        <p:nvPicPr>
          <p:cNvPr id="37" name="Graphic 36" descr="Disk with solid fill">
            <a:extLst>
              <a:ext uri="{FF2B5EF4-FFF2-40B4-BE49-F238E27FC236}">
                <a16:creationId xmlns:a16="http://schemas.microsoft.com/office/drawing/2014/main" id="{205C646C-F68C-244E-BA40-734BE0E8C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03463" y="2519259"/>
            <a:ext cx="1404938" cy="1404938"/>
          </a:xfrm>
          <a:prstGeom prst="rect">
            <a:avLst/>
          </a:prstGeom>
        </p:spPr>
      </p:pic>
      <p:pic>
        <p:nvPicPr>
          <p:cNvPr id="38" name="Graphic 37" descr="Folder Search with solid fill">
            <a:extLst>
              <a:ext uri="{FF2B5EF4-FFF2-40B4-BE49-F238E27FC236}">
                <a16:creationId xmlns:a16="http://schemas.microsoft.com/office/drawing/2014/main" id="{9AA9C8A6-D6D5-4740-8879-F9DDE87F71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3225" y="2085872"/>
            <a:ext cx="2271712" cy="227171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444221E0-FE04-9C4D-8626-BFBC01642CDF}"/>
              </a:ext>
            </a:extLst>
          </p:cNvPr>
          <p:cNvSpPr txBox="1"/>
          <p:nvPr/>
        </p:nvSpPr>
        <p:spPr>
          <a:xfrm>
            <a:off x="3873276" y="2929341"/>
            <a:ext cx="44454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Palatino Linotype" panose="02040502050505030304" pitchFamily="18" charset="0"/>
              </a:rPr>
              <a:t>Log and Track Records</a:t>
            </a:r>
          </a:p>
        </p:txBody>
      </p:sp>
    </p:spTree>
    <p:extLst>
      <p:ext uri="{BB962C8B-B14F-4D97-AF65-F5344CB8AC3E}">
        <p14:creationId xmlns:p14="http://schemas.microsoft.com/office/powerpoint/2010/main" val="65946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033 -0.10695 L 0.78463 -0.74653 " pathEditMode="relative" ptsTypes="AA">
                                      <p:cBhvr>
                                        <p:cTn id="1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377 -0.12847 L -0.8233 -0.75764 " pathEditMode="relative" ptsTypes="AA">
                                      <p:cBhvr>
                                        <p:cTn id="1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6" grpId="1"/>
      <p:bldP spid="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413295" y="658415"/>
            <a:ext cx="11304395" cy="108952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r>
              <a:rPr lang="en-US" b="1" dirty="0">
                <a:latin typeface="Palatino Linotype" panose="02040502050505030304" pitchFamily="18" charset="0"/>
              </a:rPr>
              <a:t>Can a well-crafted system based on a classical BFT protocol outperform a modern protocol?</a:t>
            </a:r>
            <a:endParaRPr lang="en-US" dirty="0">
              <a:latin typeface="Palatino Linotype" panose="0204050205050503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FA6B48-D136-4C46-9E25-C6EAADF53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666" y="1847855"/>
            <a:ext cx="5925178" cy="414762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51A80A-7CD7-CB49-AEA0-2123B2A2B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11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838200" y="273261"/>
            <a:ext cx="105156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ResilientDB Architecture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CC2DBB-88F7-5B4D-97CA-8780DBB24B3E}"/>
              </a:ext>
            </a:extLst>
          </p:cNvPr>
          <p:cNvSpPr/>
          <p:nvPr/>
        </p:nvSpPr>
        <p:spPr>
          <a:xfrm>
            <a:off x="1190433" y="1206500"/>
            <a:ext cx="1951859" cy="3581400"/>
          </a:xfrm>
          <a:prstGeom prst="rect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A2DAFB00-69D9-C64A-943B-EC6E05F0475F}"/>
              </a:ext>
            </a:extLst>
          </p:cNvPr>
          <p:cNvSpPr/>
          <p:nvPr/>
        </p:nvSpPr>
        <p:spPr>
          <a:xfrm>
            <a:off x="1419033" y="3581400"/>
            <a:ext cx="1549400" cy="1054100"/>
          </a:xfrm>
          <a:prstGeom prst="cube">
            <a:avLst/>
          </a:prstGeom>
          <a:solidFill>
            <a:srgbClr val="00B0F0"/>
          </a:solidFill>
          <a:ln w="25400"/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FECA5D-20D0-1346-B007-D04846C54983}"/>
              </a:ext>
            </a:extLst>
          </p:cNvPr>
          <p:cNvSpPr txBox="1"/>
          <p:nvPr/>
        </p:nvSpPr>
        <p:spPr>
          <a:xfrm>
            <a:off x="1368233" y="3923784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HASHING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TOOLKIT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F9BA878A-0EE5-684F-BBD8-75DBD3255FD6}"/>
              </a:ext>
            </a:extLst>
          </p:cNvPr>
          <p:cNvSpPr/>
          <p:nvPr/>
        </p:nvSpPr>
        <p:spPr>
          <a:xfrm>
            <a:off x="1419033" y="2209800"/>
            <a:ext cx="1549400" cy="1054100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  <a:ln w="25400"/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9B7B8B-0BB1-B74E-8991-EF940E36E562}"/>
              </a:ext>
            </a:extLst>
          </p:cNvPr>
          <p:cNvSpPr txBox="1"/>
          <p:nvPr/>
        </p:nvSpPr>
        <p:spPr>
          <a:xfrm>
            <a:off x="1368233" y="2552184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SIGNING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TOOLKIT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4C35B9-04E6-5548-93C4-63FD58D07156}"/>
              </a:ext>
            </a:extLst>
          </p:cNvPr>
          <p:cNvSpPr txBox="1"/>
          <p:nvPr/>
        </p:nvSpPr>
        <p:spPr>
          <a:xfrm>
            <a:off x="1547563" y="1227038"/>
            <a:ext cx="1315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SECURE 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</a:t>
            </a:r>
          </a:p>
        </p:txBody>
      </p:sp>
      <p:sp>
        <p:nvSpPr>
          <p:cNvPr id="14" name="Magnetic Disk 13">
            <a:extLst>
              <a:ext uri="{FF2B5EF4-FFF2-40B4-BE49-F238E27FC236}">
                <a16:creationId xmlns:a16="http://schemas.microsoft.com/office/drawing/2014/main" id="{E79F73FA-41A8-D043-9FCA-ECE02EA0636E}"/>
              </a:ext>
            </a:extLst>
          </p:cNvPr>
          <p:cNvSpPr/>
          <p:nvPr/>
        </p:nvSpPr>
        <p:spPr>
          <a:xfrm>
            <a:off x="3537906" y="5130800"/>
            <a:ext cx="5486400" cy="1600200"/>
          </a:xfrm>
          <a:prstGeom prst="flowChartMagneticDisk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6988CD-7C2D-8B49-AE56-DABF159AD597}"/>
              </a:ext>
            </a:extLst>
          </p:cNvPr>
          <p:cNvSpPr txBox="1"/>
          <p:nvPr/>
        </p:nvSpPr>
        <p:spPr>
          <a:xfrm>
            <a:off x="5236240" y="5181600"/>
            <a:ext cx="2376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STORAGE LAYER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B4287D35-2020-FB48-B981-655106275CCC}"/>
              </a:ext>
            </a:extLst>
          </p:cNvPr>
          <p:cNvSpPr/>
          <p:nvPr/>
        </p:nvSpPr>
        <p:spPr>
          <a:xfrm>
            <a:off x="47825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0239FC22-68CD-7847-84BB-432BAECAC8A6}"/>
              </a:ext>
            </a:extLst>
          </p:cNvPr>
          <p:cNvSpPr/>
          <p:nvPr/>
        </p:nvSpPr>
        <p:spPr>
          <a:xfrm>
            <a:off x="41221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B5D04E60-9BD3-CB42-9C61-873BF5B12AB1}"/>
              </a:ext>
            </a:extLst>
          </p:cNvPr>
          <p:cNvSpPr/>
          <p:nvPr/>
        </p:nvSpPr>
        <p:spPr>
          <a:xfrm>
            <a:off x="54556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4D00CFE-2F04-6642-936F-74397C89512C}"/>
              </a:ext>
            </a:extLst>
          </p:cNvPr>
          <p:cNvCxnSpPr>
            <a:cxnSpLocks/>
            <a:stCxn id="17" idx="5"/>
          </p:cNvCxnSpPr>
          <p:nvPr/>
        </p:nvCxnSpPr>
        <p:spPr>
          <a:xfrm>
            <a:off x="4528506" y="5967413"/>
            <a:ext cx="254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5F4098B-8918-9B4F-B1B6-6C89025591B5}"/>
              </a:ext>
            </a:extLst>
          </p:cNvPr>
          <p:cNvCxnSpPr>
            <a:cxnSpLocks/>
          </p:cNvCxnSpPr>
          <p:nvPr/>
        </p:nvCxnSpPr>
        <p:spPr>
          <a:xfrm>
            <a:off x="5201606" y="5980113"/>
            <a:ext cx="254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4B1B9F5-07BD-4944-B8C2-3E00EFF75952}"/>
              </a:ext>
            </a:extLst>
          </p:cNvPr>
          <p:cNvSpPr txBox="1"/>
          <p:nvPr/>
        </p:nvSpPr>
        <p:spPr>
          <a:xfrm>
            <a:off x="4045906" y="6276945"/>
            <a:ext cx="1967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BLOCKCHAIN</a:t>
            </a:r>
          </a:p>
        </p:txBody>
      </p:sp>
      <p:sp>
        <p:nvSpPr>
          <p:cNvPr id="22" name="Multidocument 21">
            <a:extLst>
              <a:ext uri="{FF2B5EF4-FFF2-40B4-BE49-F238E27FC236}">
                <a16:creationId xmlns:a16="http://schemas.microsoft.com/office/drawing/2014/main" id="{179DFB5A-38D6-7A43-8F77-0ADE5C6466E8}"/>
              </a:ext>
            </a:extLst>
          </p:cNvPr>
          <p:cNvSpPr/>
          <p:nvPr/>
        </p:nvSpPr>
        <p:spPr>
          <a:xfrm>
            <a:off x="6597311" y="5716746"/>
            <a:ext cx="2007895" cy="936655"/>
          </a:xfrm>
          <a:prstGeom prst="flowChartMultidocumen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METADATA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D78DB1-14E5-B644-AEEE-32924EFF2FB2}"/>
              </a:ext>
            </a:extLst>
          </p:cNvPr>
          <p:cNvSpPr/>
          <p:nvPr/>
        </p:nvSpPr>
        <p:spPr>
          <a:xfrm>
            <a:off x="4003892" y="1358900"/>
            <a:ext cx="4213008" cy="3250684"/>
          </a:xfrm>
          <a:prstGeom prst="rect">
            <a:avLst/>
          </a:prstGeom>
          <a:noFill/>
          <a:ln w="47625">
            <a:solidFill>
              <a:schemeClr val="tx1"/>
            </a:solidFill>
            <a:prstDash val="dash"/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8F827B-0DCE-7848-927C-EF267F963A25}"/>
              </a:ext>
            </a:extLst>
          </p:cNvPr>
          <p:cNvSpPr txBox="1"/>
          <p:nvPr/>
        </p:nvSpPr>
        <p:spPr>
          <a:xfrm>
            <a:off x="5116882" y="2154408"/>
            <a:ext cx="1426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THREADS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1C9D908-4EC4-A845-8B43-046E3A62CE9B}"/>
              </a:ext>
            </a:extLst>
          </p:cNvPr>
          <p:cNvSpPr/>
          <p:nvPr/>
        </p:nvSpPr>
        <p:spPr>
          <a:xfrm>
            <a:off x="4729617" y="3750677"/>
            <a:ext cx="2465779" cy="5126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844242-CE49-6D40-BDF6-7E6B80C64B50}"/>
              </a:ext>
            </a:extLst>
          </p:cNvPr>
          <p:cNvSpPr txBox="1"/>
          <p:nvPr/>
        </p:nvSpPr>
        <p:spPr>
          <a:xfrm>
            <a:off x="4867752" y="3817971"/>
            <a:ext cx="2286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BFT CONSENSUS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C48C9B-A1C0-D047-A5E4-0CC7828814E8}"/>
              </a:ext>
            </a:extLst>
          </p:cNvPr>
          <p:cNvSpPr txBox="1"/>
          <p:nvPr/>
        </p:nvSpPr>
        <p:spPr>
          <a:xfrm>
            <a:off x="7226300" y="1574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8" name="Left Arrow 27">
            <a:extLst>
              <a:ext uri="{FF2B5EF4-FFF2-40B4-BE49-F238E27FC236}">
                <a16:creationId xmlns:a16="http://schemas.microsoft.com/office/drawing/2014/main" id="{483F58D7-48FE-4C4F-BE70-344179C149D6}"/>
              </a:ext>
            </a:extLst>
          </p:cNvPr>
          <p:cNvSpPr/>
          <p:nvPr/>
        </p:nvSpPr>
        <p:spPr>
          <a:xfrm>
            <a:off x="3193092" y="2466836"/>
            <a:ext cx="736600" cy="27636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ABD1FB39-4426-A94F-8D2B-222CB8D5702D}"/>
              </a:ext>
            </a:extLst>
          </p:cNvPr>
          <p:cNvSpPr/>
          <p:nvPr/>
        </p:nvSpPr>
        <p:spPr>
          <a:xfrm>
            <a:off x="3203667" y="2933700"/>
            <a:ext cx="764125" cy="32637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CCCFD50-AEFA-AA45-9DCE-E0626C262B56}"/>
              </a:ext>
            </a:extLst>
          </p:cNvPr>
          <p:cNvSpPr/>
          <p:nvPr/>
        </p:nvSpPr>
        <p:spPr>
          <a:xfrm>
            <a:off x="8464549" y="1358900"/>
            <a:ext cx="1054100" cy="3098800"/>
          </a:xfrm>
          <a:prstGeom prst="roundRect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Direct Access Storage 30">
            <a:extLst>
              <a:ext uri="{FF2B5EF4-FFF2-40B4-BE49-F238E27FC236}">
                <a16:creationId xmlns:a16="http://schemas.microsoft.com/office/drawing/2014/main" id="{1EBA06C6-CD0F-4D44-87C9-AFD45AD38ED9}"/>
              </a:ext>
            </a:extLst>
          </p:cNvPr>
          <p:cNvSpPr/>
          <p:nvPr/>
        </p:nvSpPr>
        <p:spPr>
          <a:xfrm>
            <a:off x="7486116" y="2062522"/>
            <a:ext cx="1461568" cy="452483"/>
          </a:xfrm>
          <a:prstGeom prst="flowChartMagneticDrum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Direct Access Storage 31">
            <a:extLst>
              <a:ext uri="{FF2B5EF4-FFF2-40B4-BE49-F238E27FC236}">
                <a16:creationId xmlns:a16="http://schemas.microsoft.com/office/drawing/2014/main" id="{7AE524FF-A3AC-F748-A2EF-94B4254CFEC6}"/>
              </a:ext>
            </a:extLst>
          </p:cNvPr>
          <p:cNvSpPr/>
          <p:nvPr/>
        </p:nvSpPr>
        <p:spPr>
          <a:xfrm>
            <a:off x="7486117" y="3128917"/>
            <a:ext cx="1541822" cy="452483"/>
          </a:xfrm>
          <a:prstGeom prst="flowChartMagneticDrum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F54540-64AC-D143-AC89-6BBB24D799A8}"/>
              </a:ext>
            </a:extLst>
          </p:cNvPr>
          <p:cNvSpPr txBox="1"/>
          <p:nvPr/>
        </p:nvSpPr>
        <p:spPr>
          <a:xfrm>
            <a:off x="7076252" y="2645014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QUEUES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8AB8EF7-44BB-4E46-8B4E-F4DF09C38FAD}"/>
              </a:ext>
            </a:extLst>
          </p:cNvPr>
          <p:cNvSpPr txBox="1"/>
          <p:nvPr/>
        </p:nvSpPr>
        <p:spPr>
          <a:xfrm>
            <a:off x="4732402" y="1436430"/>
            <a:ext cx="2682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EXECUTION LAYER</a:t>
            </a:r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A4AD758-38F1-DD4D-928D-733BB538B125}"/>
              </a:ext>
            </a:extLst>
          </p:cNvPr>
          <p:cNvSpPr/>
          <p:nvPr/>
        </p:nvSpPr>
        <p:spPr>
          <a:xfrm>
            <a:off x="9258300" y="1574800"/>
            <a:ext cx="927100" cy="36933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BE8FD7B4-DEEF-7A48-A307-973B8B018CC2}"/>
              </a:ext>
            </a:extLst>
          </p:cNvPr>
          <p:cNvSpPr/>
          <p:nvPr/>
        </p:nvSpPr>
        <p:spPr>
          <a:xfrm>
            <a:off x="9257540" y="3007124"/>
            <a:ext cx="927100" cy="36933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Left Arrow 36">
            <a:extLst>
              <a:ext uri="{FF2B5EF4-FFF2-40B4-BE49-F238E27FC236}">
                <a16:creationId xmlns:a16="http://schemas.microsoft.com/office/drawing/2014/main" id="{8D1132F1-E20F-3144-811B-831A418C11AE}"/>
              </a:ext>
            </a:extLst>
          </p:cNvPr>
          <p:cNvSpPr/>
          <p:nvPr/>
        </p:nvSpPr>
        <p:spPr>
          <a:xfrm>
            <a:off x="9214383" y="2334171"/>
            <a:ext cx="927100" cy="34238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Left Arrow 37">
            <a:extLst>
              <a:ext uri="{FF2B5EF4-FFF2-40B4-BE49-F238E27FC236}">
                <a16:creationId xmlns:a16="http://schemas.microsoft.com/office/drawing/2014/main" id="{D02C16AC-C546-4341-BBBE-40F39C892C81}"/>
              </a:ext>
            </a:extLst>
          </p:cNvPr>
          <p:cNvSpPr/>
          <p:nvPr/>
        </p:nvSpPr>
        <p:spPr>
          <a:xfrm>
            <a:off x="9214383" y="3805391"/>
            <a:ext cx="927100" cy="34238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Down Arrow 38">
            <a:extLst>
              <a:ext uri="{FF2B5EF4-FFF2-40B4-BE49-F238E27FC236}">
                <a16:creationId xmlns:a16="http://schemas.microsoft.com/office/drawing/2014/main" id="{0087737C-983E-8448-9D46-59B444BF7B1E}"/>
              </a:ext>
            </a:extLst>
          </p:cNvPr>
          <p:cNvSpPr/>
          <p:nvPr/>
        </p:nvSpPr>
        <p:spPr>
          <a:xfrm>
            <a:off x="5589703" y="4669770"/>
            <a:ext cx="241300" cy="410230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Up Arrow 39">
            <a:extLst>
              <a:ext uri="{FF2B5EF4-FFF2-40B4-BE49-F238E27FC236}">
                <a16:creationId xmlns:a16="http://schemas.microsoft.com/office/drawing/2014/main" id="{B7CB7327-FCBB-C943-9147-ECBED74F18EF}"/>
              </a:ext>
            </a:extLst>
          </p:cNvPr>
          <p:cNvSpPr/>
          <p:nvPr/>
        </p:nvSpPr>
        <p:spPr>
          <a:xfrm flipH="1">
            <a:off x="6110810" y="4658469"/>
            <a:ext cx="247189" cy="410230"/>
          </a:xfrm>
          <a:prstGeom prst="up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Lightning Bolt 40">
            <a:extLst>
              <a:ext uri="{FF2B5EF4-FFF2-40B4-BE49-F238E27FC236}">
                <a16:creationId xmlns:a16="http://schemas.microsoft.com/office/drawing/2014/main" id="{2C9BE02B-BFD6-0D40-9571-B2C902CE7965}"/>
              </a:ext>
            </a:extLst>
          </p:cNvPr>
          <p:cNvSpPr/>
          <p:nvPr/>
        </p:nvSpPr>
        <p:spPr>
          <a:xfrm>
            <a:off x="5154982" y="2639866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Lightning Bolt 41">
            <a:extLst>
              <a:ext uri="{FF2B5EF4-FFF2-40B4-BE49-F238E27FC236}">
                <a16:creationId xmlns:a16="http://schemas.microsoft.com/office/drawing/2014/main" id="{EA02F2BF-90D9-BC4D-AAD4-92B75AEC8212}"/>
              </a:ext>
            </a:extLst>
          </p:cNvPr>
          <p:cNvSpPr/>
          <p:nvPr/>
        </p:nvSpPr>
        <p:spPr>
          <a:xfrm>
            <a:off x="5677385" y="2610431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Lightning Bolt 42">
            <a:extLst>
              <a:ext uri="{FF2B5EF4-FFF2-40B4-BE49-F238E27FC236}">
                <a16:creationId xmlns:a16="http://schemas.microsoft.com/office/drawing/2014/main" id="{2A927F68-C112-FC4B-8BC2-A9BB066B7428}"/>
              </a:ext>
            </a:extLst>
          </p:cNvPr>
          <p:cNvSpPr/>
          <p:nvPr/>
        </p:nvSpPr>
        <p:spPr>
          <a:xfrm>
            <a:off x="6186955" y="2582673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06AEAD8-AA4E-E941-B583-9BC8CFB633DF}"/>
              </a:ext>
            </a:extLst>
          </p:cNvPr>
          <p:cNvSpPr txBox="1"/>
          <p:nvPr/>
        </p:nvSpPr>
        <p:spPr>
          <a:xfrm>
            <a:off x="8883473" y="2614874"/>
            <a:ext cx="1729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 WORK</a:t>
            </a:r>
          </a:p>
        </p:txBody>
      </p:sp>
    </p:spTree>
    <p:extLst>
      <p:ext uri="{BB962C8B-B14F-4D97-AF65-F5344CB8AC3E}">
        <p14:creationId xmlns:p14="http://schemas.microsoft.com/office/powerpoint/2010/main" val="22289041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276888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Implementation on </a:t>
            </a:r>
            <a:r>
              <a:rPr lang="en-US" b="1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ResilientDB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3DBA9FF-C5DE-7540-AED1-69AF2D1C1260}"/>
              </a:ext>
            </a:extLst>
          </p:cNvPr>
          <p:cNvCxnSpPr>
            <a:cxnSpLocks/>
          </p:cNvCxnSpPr>
          <p:nvPr/>
        </p:nvCxnSpPr>
        <p:spPr>
          <a:xfrm>
            <a:off x="3163586" y="1705524"/>
            <a:ext cx="0" cy="312764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72A4087-A3EF-6C45-9589-FE5D5DAFFD42}"/>
              </a:ext>
            </a:extLst>
          </p:cNvPr>
          <p:cNvSpPr txBox="1"/>
          <p:nvPr/>
        </p:nvSpPr>
        <p:spPr>
          <a:xfrm>
            <a:off x="3724092" y="1651022"/>
            <a:ext cx="1109599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Requests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A9D9B6-A658-294E-9F20-6717AC2500D0}"/>
              </a:ext>
            </a:extLst>
          </p:cNvPr>
          <p:cNvSpPr txBox="1"/>
          <p:nvPr/>
        </p:nvSpPr>
        <p:spPr>
          <a:xfrm>
            <a:off x="2956966" y="4002976"/>
            <a:ext cx="253053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Prepare &amp; Commit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6CADED-9C31-0F47-AE21-C77F10626A65}"/>
              </a:ext>
            </a:extLst>
          </p:cNvPr>
          <p:cNvSpPr txBox="1"/>
          <p:nvPr/>
        </p:nvSpPr>
        <p:spPr>
          <a:xfrm>
            <a:off x="3402524" y="2376687"/>
            <a:ext cx="72487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F25B33-17C9-4746-B8BC-4A718D4C24E0}"/>
              </a:ext>
            </a:extLst>
          </p:cNvPr>
          <p:cNvSpPr txBox="1"/>
          <p:nvPr/>
        </p:nvSpPr>
        <p:spPr>
          <a:xfrm>
            <a:off x="2146404" y="1378433"/>
            <a:ext cx="142916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B564FE-BA1D-CC44-AE64-F587597ED91B}"/>
              </a:ext>
            </a:extLst>
          </p:cNvPr>
          <p:cNvSpPr txBox="1"/>
          <p:nvPr/>
        </p:nvSpPr>
        <p:spPr>
          <a:xfrm>
            <a:off x="667908" y="2652592"/>
            <a:ext cx="236738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 from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Clients and Replicas</a:t>
            </a:r>
          </a:p>
        </p:txBody>
      </p:sp>
      <p:sp>
        <p:nvSpPr>
          <p:cNvPr id="11" name="Lightning Bolt 10">
            <a:extLst>
              <a:ext uri="{FF2B5EF4-FFF2-40B4-BE49-F238E27FC236}">
                <a16:creationId xmlns:a16="http://schemas.microsoft.com/office/drawing/2014/main" id="{1F2C1EF0-5E56-7043-B657-F14D730CDE5A}"/>
              </a:ext>
            </a:extLst>
          </p:cNvPr>
          <p:cNvSpPr/>
          <p:nvPr/>
        </p:nvSpPr>
        <p:spPr>
          <a:xfrm>
            <a:off x="3564694" y="2789894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2" name="Lightning Bolt 11">
            <a:extLst>
              <a:ext uri="{FF2B5EF4-FFF2-40B4-BE49-F238E27FC236}">
                <a16:creationId xmlns:a16="http://schemas.microsoft.com/office/drawing/2014/main" id="{AEE05018-9638-AC4A-BB3C-A0BA208B06E5}"/>
              </a:ext>
            </a:extLst>
          </p:cNvPr>
          <p:cNvSpPr/>
          <p:nvPr/>
        </p:nvSpPr>
        <p:spPr>
          <a:xfrm>
            <a:off x="3556743" y="3441622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3" name="Lightning Bolt 12">
            <a:extLst>
              <a:ext uri="{FF2B5EF4-FFF2-40B4-BE49-F238E27FC236}">
                <a16:creationId xmlns:a16="http://schemas.microsoft.com/office/drawing/2014/main" id="{FBF14671-3F87-3548-B9E2-BBE77FD12DC4}"/>
              </a:ext>
            </a:extLst>
          </p:cNvPr>
          <p:cNvSpPr/>
          <p:nvPr/>
        </p:nvSpPr>
        <p:spPr>
          <a:xfrm>
            <a:off x="3649427" y="3162594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EFFAD0-38EF-494D-BEDA-89524D83D03D}"/>
              </a:ext>
            </a:extLst>
          </p:cNvPr>
          <p:cNvCxnSpPr>
            <a:cxnSpLocks/>
            <a:stCxn id="19" idx="3"/>
            <a:endCxn id="22" idx="1"/>
          </p:cNvCxnSpPr>
          <p:nvPr/>
        </p:nvCxnSpPr>
        <p:spPr>
          <a:xfrm flipV="1">
            <a:off x="4096710" y="1904921"/>
            <a:ext cx="1245991" cy="11815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7F6F25E3-ACBA-0246-A99F-356B512B80A1}"/>
              </a:ext>
            </a:extLst>
          </p:cNvPr>
          <p:cNvSpPr/>
          <p:nvPr/>
        </p:nvSpPr>
        <p:spPr>
          <a:xfrm>
            <a:off x="2956966" y="1705524"/>
            <a:ext cx="180115" cy="312764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4F36222-BAA0-FE4B-8E60-9BB3DCC1E146}"/>
              </a:ext>
            </a:extLst>
          </p:cNvPr>
          <p:cNvCxnSpPr>
            <a:cxnSpLocks/>
          </p:cNvCxnSpPr>
          <p:nvPr/>
        </p:nvCxnSpPr>
        <p:spPr>
          <a:xfrm>
            <a:off x="8895215" y="1705524"/>
            <a:ext cx="0" cy="312764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094165F-BD1C-DA44-863D-F3B57440224C}"/>
              </a:ext>
            </a:extLst>
          </p:cNvPr>
          <p:cNvSpPr/>
          <p:nvPr/>
        </p:nvSpPr>
        <p:spPr>
          <a:xfrm>
            <a:off x="8927135" y="1705524"/>
            <a:ext cx="180115" cy="312764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075E3B-4225-1B41-9849-BA3CB3A0ADEF}"/>
              </a:ext>
            </a:extLst>
          </p:cNvPr>
          <p:cNvSpPr txBox="1"/>
          <p:nvPr/>
        </p:nvSpPr>
        <p:spPr>
          <a:xfrm>
            <a:off x="8195571" y="1381168"/>
            <a:ext cx="172694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CBDC7D-8DA5-C946-8D29-650B3265CF9E}"/>
              </a:ext>
            </a:extLst>
          </p:cNvPr>
          <p:cNvSpPr/>
          <p:nvPr/>
        </p:nvSpPr>
        <p:spPr>
          <a:xfrm>
            <a:off x="3428152" y="2417194"/>
            <a:ext cx="668558" cy="133847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0" name="Lightning Bolt 19">
            <a:extLst>
              <a:ext uri="{FF2B5EF4-FFF2-40B4-BE49-F238E27FC236}">
                <a16:creationId xmlns:a16="http://schemas.microsoft.com/office/drawing/2014/main" id="{55E0802F-035D-874E-97F4-826254680794}"/>
              </a:ext>
            </a:extLst>
          </p:cNvPr>
          <p:cNvSpPr/>
          <p:nvPr/>
        </p:nvSpPr>
        <p:spPr>
          <a:xfrm>
            <a:off x="5603815" y="1931746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1" name="Lightning Bolt 20">
            <a:extLst>
              <a:ext uri="{FF2B5EF4-FFF2-40B4-BE49-F238E27FC236}">
                <a16:creationId xmlns:a16="http://schemas.microsoft.com/office/drawing/2014/main" id="{D7ACB267-F9A2-1F44-AF49-1706051C61E7}"/>
              </a:ext>
            </a:extLst>
          </p:cNvPr>
          <p:cNvSpPr/>
          <p:nvPr/>
        </p:nvSpPr>
        <p:spPr>
          <a:xfrm>
            <a:off x="6173848" y="1920712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1B906C2-BD52-624E-8083-A7EBB478CC3E}"/>
              </a:ext>
            </a:extLst>
          </p:cNvPr>
          <p:cNvSpPr/>
          <p:nvPr/>
        </p:nvSpPr>
        <p:spPr>
          <a:xfrm>
            <a:off x="5342701" y="1535600"/>
            <a:ext cx="1399425" cy="7386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48E2DC-29C9-7747-AD03-83071A6442BD}"/>
              </a:ext>
            </a:extLst>
          </p:cNvPr>
          <p:cNvSpPr txBox="1"/>
          <p:nvPr/>
        </p:nvSpPr>
        <p:spPr>
          <a:xfrm>
            <a:off x="5322208" y="1540269"/>
            <a:ext cx="143374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Batching</a:t>
            </a:r>
          </a:p>
        </p:txBody>
      </p:sp>
      <p:sp>
        <p:nvSpPr>
          <p:cNvPr id="24" name="Lightning Bolt 23">
            <a:extLst>
              <a:ext uri="{FF2B5EF4-FFF2-40B4-BE49-F238E27FC236}">
                <a16:creationId xmlns:a16="http://schemas.microsoft.com/office/drawing/2014/main" id="{B7509E8A-858B-D14A-A092-5F1C1B7A535A}"/>
              </a:ext>
            </a:extLst>
          </p:cNvPr>
          <p:cNvSpPr/>
          <p:nvPr/>
        </p:nvSpPr>
        <p:spPr>
          <a:xfrm>
            <a:off x="5728871" y="4203470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8EC63D-3D4F-2F43-B930-7DC3AF119B60}"/>
              </a:ext>
            </a:extLst>
          </p:cNvPr>
          <p:cNvSpPr/>
          <p:nvPr/>
        </p:nvSpPr>
        <p:spPr>
          <a:xfrm>
            <a:off x="5326039" y="3785305"/>
            <a:ext cx="1112009" cy="86991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CE5D18-5B0A-1E43-8083-BA4E6CFDA6CD}"/>
              </a:ext>
            </a:extLst>
          </p:cNvPr>
          <p:cNvSpPr txBox="1"/>
          <p:nvPr/>
        </p:nvSpPr>
        <p:spPr>
          <a:xfrm>
            <a:off x="5276130" y="3776897"/>
            <a:ext cx="119276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Worker</a:t>
            </a:r>
          </a:p>
        </p:txBody>
      </p:sp>
      <p:sp>
        <p:nvSpPr>
          <p:cNvPr id="30" name="Lightning Bolt 29">
            <a:extLst>
              <a:ext uri="{FF2B5EF4-FFF2-40B4-BE49-F238E27FC236}">
                <a16:creationId xmlns:a16="http://schemas.microsoft.com/office/drawing/2014/main" id="{8393D0A6-B39F-F648-B4E2-BAA5AD1B772E}"/>
              </a:ext>
            </a:extLst>
          </p:cNvPr>
          <p:cNvSpPr/>
          <p:nvPr/>
        </p:nvSpPr>
        <p:spPr>
          <a:xfrm>
            <a:off x="7101095" y="3868601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5998E02-FF15-F448-87BF-8C8E840D6C98}"/>
              </a:ext>
            </a:extLst>
          </p:cNvPr>
          <p:cNvSpPr/>
          <p:nvPr/>
        </p:nvSpPr>
        <p:spPr>
          <a:xfrm>
            <a:off x="6827755" y="3367619"/>
            <a:ext cx="872882" cy="9215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ACFA0F5-59FD-5C43-BD48-2E0069F7A8E5}"/>
              </a:ext>
            </a:extLst>
          </p:cNvPr>
          <p:cNvSpPr txBox="1"/>
          <p:nvPr/>
        </p:nvSpPr>
        <p:spPr>
          <a:xfrm>
            <a:off x="6716368" y="3394100"/>
            <a:ext cx="109811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5F82B39-FED4-C048-9A13-12B4A7FA57E1}"/>
              </a:ext>
            </a:extLst>
          </p:cNvPr>
          <p:cNvSpPr txBox="1"/>
          <p:nvPr/>
        </p:nvSpPr>
        <p:spPr>
          <a:xfrm>
            <a:off x="7996463" y="2408932"/>
            <a:ext cx="89639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</a:p>
        </p:txBody>
      </p:sp>
      <p:sp>
        <p:nvSpPr>
          <p:cNvPr id="34" name="Lightning Bolt 33">
            <a:extLst>
              <a:ext uri="{FF2B5EF4-FFF2-40B4-BE49-F238E27FC236}">
                <a16:creationId xmlns:a16="http://schemas.microsoft.com/office/drawing/2014/main" id="{D3F6ABFB-AFD6-3942-9939-FB16A8F64B06}"/>
              </a:ext>
            </a:extLst>
          </p:cNvPr>
          <p:cNvSpPr/>
          <p:nvPr/>
        </p:nvSpPr>
        <p:spPr>
          <a:xfrm>
            <a:off x="8240521" y="2862301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5" name="Lightning Bolt 34">
            <a:extLst>
              <a:ext uri="{FF2B5EF4-FFF2-40B4-BE49-F238E27FC236}">
                <a16:creationId xmlns:a16="http://schemas.microsoft.com/office/drawing/2014/main" id="{B8C9B8D3-3FE3-3C42-89D5-3F19BC4D4540}"/>
              </a:ext>
            </a:extLst>
          </p:cNvPr>
          <p:cNvSpPr/>
          <p:nvPr/>
        </p:nvSpPr>
        <p:spPr>
          <a:xfrm>
            <a:off x="8240521" y="3262238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DDE338-416B-3247-BE14-7E00619A8748}"/>
              </a:ext>
            </a:extLst>
          </p:cNvPr>
          <p:cNvSpPr/>
          <p:nvPr/>
        </p:nvSpPr>
        <p:spPr>
          <a:xfrm>
            <a:off x="8060494" y="2426642"/>
            <a:ext cx="759749" cy="136756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1286302-681C-444F-B871-2C750A63408F}"/>
              </a:ext>
            </a:extLst>
          </p:cNvPr>
          <p:cNvCxnSpPr>
            <a:cxnSpLocks/>
            <a:stCxn id="19" idx="3"/>
            <a:endCxn id="25" idx="1"/>
          </p:cNvCxnSpPr>
          <p:nvPr/>
        </p:nvCxnSpPr>
        <p:spPr>
          <a:xfrm>
            <a:off x="4096710" y="3086429"/>
            <a:ext cx="1229329" cy="11338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F047871-7737-D34F-AB33-470DC66FA462}"/>
              </a:ext>
            </a:extLst>
          </p:cNvPr>
          <p:cNvCxnSpPr>
            <a:cxnSpLocks/>
          </p:cNvCxnSpPr>
          <p:nvPr/>
        </p:nvCxnSpPr>
        <p:spPr>
          <a:xfrm>
            <a:off x="6458934" y="4112881"/>
            <a:ext cx="35556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>
            <a:extLst>
              <a:ext uri="{FF2B5EF4-FFF2-40B4-BE49-F238E27FC236}">
                <a16:creationId xmlns:a16="http://schemas.microsoft.com/office/drawing/2014/main" id="{68464703-259A-A740-A8B0-96A183AD0F2A}"/>
              </a:ext>
            </a:extLst>
          </p:cNvPr>
          <p:cNvCxnSpPr>
            <a:cxnSpLocks/>
            <a:endCxn id="36" idx="0"/>
          </p:cNvCxnSpPr>
          <p:nvPr/>
        </p:nvCxnSpPr>
        <p:spPr>
          <a:xfrm>
            <a:off x="6707790" y="1912303"/>
            <a:ext cx="1732579" cy="514339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727C42E-D94A-064D-849B-62DFA65F7D73}"/>
              </a:ext>
            </a:extLst>
          </p:cNvPr>
          <p:cNvSpPr txBox="1"/>
          <p:nvPr/>
        </p:nvSpPr>
        <p:spPr>
          <a:xfrm>
            <a:off x="8977437" y="2623219"/>
            <a:ext cx="237314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 to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Replicas or Clients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1670E1E-0DB4-FF4A-9285-7201BE10EC76}"/>
              </a:ext>
            </a:extLst>
          </p:cNvPr>
          <p:cNvCxnSpPr>
            <a:cxnSpLocks/>
          </p:cNvCxnSpPr>
          <p:nvPr/>
        </p:nvCxnSpPr>
        <p:spPr>
          <a:xfrm>
            <a:off x="3003082" y="2858736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2E89EAE-B4D9-0F4C-99AE-A05758D16047}"/>
              </a:ext>
            </a:extLst>
          </p:cNvPr>
          <p:cNvCxnSpPr>
            <a:cxnSpLocks/>
          </p:cNvCxnSpPr>
          <p:nvPr/>
        </p:nvCxnSpPr>
        <p:spPr>
          <a:xfrm>
            <a:off x="3008369" y="3160424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FB38BEB-2868-2943-AF49-E604FCC228DB}"/>
              </a:ext>
            </a:extLst>
          </p:cNvPr>
          <p:cNvCxnSpPr>
            <a:cxnSpLocks/>
          </p:cNvCxnSpPr>
          <p:nvPr/>
        </p:nvCxnSpPr>
        <p:spPr>
          <a:xfrm>
            <a:off x="3002862" y="3441621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C635024-4475-1F48-9171-3C8EC308CD69}"/>
              </a:ext>
            </a:extLst>
          </p:cNvPr>
          <p:cNvCxnSpPr>
            <a:cxnSpLocks/>
          </p:cNvCxnSpPr>
          <p:nvPr/>
        </p:nvCxnSpPr>
        <p:spPr>
          <a:xfrm>
            <a:off x="8702372" y="2979783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947B0CC-E036-5E41-B7AA-3769CF7EDECA}"/>
              </a:ext>
            </a:extLst>
          </p:cNvPr>
          <p:cNvCxnSpPr>
            <a:cxnSpLocks/>
          </p:cNvCxnSpPr>
          <p:nvPr/>
        </p:nvCxnSpPr>
        <p:spPr>
          <a:xfrm>
            <a:off x="8682475" y="3360577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D9BC80B-9488-0D4F-BC64-F56C1B22C00D}"/>
              </a:ext>
            </a:extLst>
          </p:cNvPr>
          <p:cNvCxnSpPr>
            <a:cxnSpLocks/>
          </p:cNvCxnSpPr>
          <p:nvPr/>
        </p:nvCxnSpPr>
        <p:spPr>
          <a:xfrm>
            <a:off x="7714591" y="3594886"/>
            <a:ext cx="34590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ontent Placeholder 5">
            <a:extLst>
              <a:ext uri="{FF2B5EF4-FFF2-40B4-BE49-F238E27FC236}">
                <a16:creationId xmlns:a16="http://schemas.microsoft.com/office/drawing/2014/main" id="{4367B1A8-0EA0-3849-91DE-4E359DE07642}"/>
              </a:ext>
            </a:extLst>
          </p:cNvPr>
          <p:cNvSpPr txBox="1">
            <a:spLocks/>
          </p:cNvSpPr>
          <p:nvPr/>
        </p:nvSpPr>
        <p:spPr bwMode="auto">
          <a:xfrm>
            <a:off x="151221" y="5090999"/>
            <a:ext cx="11873801" cy="58971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400" dirty="0" err="1">
                <a:latin typeface="Palatino Linotype" panose="02040502050505030304" pitchFamily="18" charset="0"/>
              </a:rPr>
              <a:t>ResilientDB</a:t>
            </a:r>
            <a:r>
              <a:rPr lang="en-US" sz="2400" dirty="0">
                <a:latin typeface="Palatino Linotype" panose="02040502050505030304" pitchFamily="18" charset="0"/>
              </a:rPr>
              <a:t> associates a multi-threaded deep-pipelined architecture with each replica.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BD94281-FD9B-2E4A-9336-6ECBEF1E1C74}"/>
              </a:ext>
            </a:extLst>
          </p:cNvPr>
          <p:cNvSpPr/>
          <p:nvPr/>
        </p:nvSpPr>
        <p:spPr>
          <a:xfrm>
            <a:off x="3213889" y="1535600"/>
            <a:ext cx="8030675" cy="3555399"/>
          </a:xfrm>
          <a:prstGeom prst="roundRect">
            <a:avLst/>
          </a:prstGeom>
          <a:solidFill>
            <a:schemeClr val="bg2">
              <a:lumMod val="10000"/>
            </a:scheme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REPLICA</a:t>
            </a:r>
          </a:p>
        </p:txBody>
      </p:sp>
      <p:cxnSp>
        <p:nvCxnSpPr>
          <p:cNvPr id="59" name="Elbow Connector 58">
            <a:extLst>
              <a:ext uri="{FF2B5EF4-FFF2-40B4-BE49-F238E27FC236}">
                <a16:creationId xmlns:a16="http://schemas.microsoft.com/office/drawing/2014/main" id="{33F0F024-2986-AC4D-91FB-DC1D7945FC06}"/>
              </a:ext>
            </a:extLst>
          </p:cNvPr>
          <p:cNvCxnSpPr>
            <a:cxnSpLocks/>
            <a:stCxn id="26" idx="0"/>
            <a:endCxn id="36" idx="1"/>
          </p:cNvCxnSpPr>
          <p:nvPr/>
        </p:nvCxnSpPr>
        <p:spPr>
          <a:xfrm rot="5400000" flipH="1" flipV="1">
            <a:off x="6633268" y="2349671"/>
            <a:ext cx="666471" cy="2187982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965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5" grpId="0" animBg="1"/>
      <p:bldP spid="17" grpId="0" animBg="1"/>
      <p:bldP spid="18" grpId="0"/>
      <p:bldP spid="19" grpId="0" animBg="1"/>
      <p:bldP spid="20" grpId="0" animBg="1"/>
      <p:bldP spid="21" grpId="0" animBg="1"/>
      <p:bldP spid="22" grpId="0" animBg="1"/>
      <p:bldP spid="23" grpId="0"/>
      <p:bldP spid="24" grpId="0" animBg="1"/>
      <p:bldP spid="25" grpId="0" animBg="1"/>
      <p:bldP spid="26" grpId="0"/>
      <p:bldP spid="30" grpId="0" animBg="1"/>
      <p:bldP spid="31" grpId="0" animBg="1"/>
      <p:bldP spid="32" grpId="0"/>
      <p:bldP spid="33" grpId="0"/>
      <p:bldP spid="34" grpId="0" animBg="1"/>
      <p:bldP spid="35" grpId="0" animBg="1"/>
      <p:bldP spid="36" grpId="0" animBg="1"/>
      <p:bldP spid="43" grpId="0"/>
      <p:bldP spid="51" grpId="0"/>
      <p:bldP spid="2" grpId="0" animBg="1"/>
      <p:bldP spid="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44619"/>
            <a:ext cx="12192000" cy="921021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800" b="0" dirty="0">
                <a:latin typeface="Palatino Linotype" panose="02040502050505030304" pitchFamily="18" charset="0"/>
              </a:rPr>
              <a:t>Evaluating PoE on </a:t>
            </a:r>
            <a:r>
              <a:rPr lang="en-US" sz="4800" b="0" dirty="0" err="1">
                <a:latin typeface="Palatino Linotype" panose="02040502050505030304" pitchFamily="18" charset="0"/>
              </a:rPr>
              <a:t>ResilientDB</a:t>
            </a:r>
            <a:endParaRPr lang="en-US" altLang="en-US" sz="4800" b="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1146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276888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Evaluation Metrics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0" y="1787164"/>
            <a:ext cx="12192000" cy="359746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Google cloud used for deploying replicas and clients.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Each replica used 16-core Intel Xeon Cascade Lake CPUs and had access to 32 GB memory.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Total 320K clients deployed on 16 machines.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Workload provided by Yahoo Cloud Serving Benchmark (YCSB).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Experiments ran for 180s </a:t>
            </a:r>
            <a:r>
              <a:rPr lang="en-US" sz="2000" dirty="0">
                <a:latin typeface="Palatino Linotype" panose="02040502050505030304" pitchFamily="18" charset="0"/>
                <a:sym typeface="Wingdings" pitchFamily="2" charset="2"/>
              </a:rPr>
              <a:t> First 60s warmup.</a:t>
            </a:r>
            <a:endParaRPr lang="en-US" sz="20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6468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471BEB-909F-2049-9169-E1F71A8F1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32603" y="2095656"/>
            <a:ext cx="3123144" cy="78290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000" b="1" dirty="0">
                <a:latin typeface="Palatino Linotype" panose="02040502050505030304" pitchFamily="18" charset="0"/>
              </a:rPr>
              <a:t>Scalability</a:t>
            </a:r>
            <a:endParaRPr lang="en-US" altLang="en-US" sz="4000" dirty="0">
              <a:latin typeface="Palatino Linotype" panose="02040502050505030304" pitchFamily="18" charset="0"/>
            </a:endParaRP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1163BFDD-6CBB-7442-AE37-F2008897C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455" y="131836"/>
            <a:ext cx="6920997" cy="51700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3FD2ED-81F5-6D4E-8B65-638DE9113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178" y="5483532"/>
            <a:ext cx="7653196" cy="51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279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471BEB-909F-2049-9169-E1F71A8F1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E1666B5-DCB1-AF4A-9BF9-48F135742B3A}"/>
              </a:ext>
            </a:extLst>
          </p:cNvPr>
          <p:cNvSpPr txBox="1">
            <a:spLocks/>
          </p:cNvSpPr>
          <p:nvPr/>
        </p:nvSpPr>
        <p:spPr bwMode="auto">
          <a:xfrm>
            <a:off x="32603" y="2095656"/>
            <a:ext cx="3123144" cy="7829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000" b="1" dirty="0">
                <a:latin typeface="Palatino Linotype" panose="02040502050505030304" pitchFamily="18" charset="0"/>
              </a:rPr>
              <a:t>Batching</a:t>
            </a:r>
            <a:endParaRPr lang="en-US" altLang="en-US" sz="4000" dirty="0">
              <a:latin typeface="Palatino Linotype" panose="02040502050505030304" pitchFamily="18" charset="0"/>
            </a:endParaRP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B045B4A6-5850-8D4D-A141-25DB4956E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271" y="101463"/>
            <a:ext cx="7098566" cy="52412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DD28F69-BCAA-7F49-B575-4CE372329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178" y="5483532"/>
            <a:ext cx="7653196" cy="51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9269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276888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Conclusions and Final Remarks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649356" y="1461456"/>
            <a:ext cx="11025809" cy="419582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PoE achieves consensus in three linear phases.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PoE employs Speculative Execution and Out-of-order Message Processing.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If client commits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Transaction persists in time</a:t>
            </a:r>
            <a:r>
              <a:rPr lang="en-US" sz="2400" dirty="0">
                <a:latin typeface="Palatino Linotype" panose="02040502050505030304" pitchFamily="18" charset="0"/>
              </a:rPr>
              <a:t>.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Replicas may be required to rollback their state.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PoE supports a two-phase MAC variant (details in paper).</a:t>
            </a:r>
          </a:p>
        </p:txBody>
      </p:sp>
    </p:spTree>
    <p:extLst>
      <p:ext uri="{BB962C8B-B14F-4D97-AF65-F5344CB8AC3E}">
        <p14:creationId xmlns:p14="http://schemas.microsoft.com/office/powerpoint/2010/main" val="390720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4"/>
          <p:cNvSpPr>
            <a:spLocks noGrp="1"/>
          </p:cNvSpPr>
          <p:nvPr>
            <p:ph type="ctrTitle"/>
          </p:nvPr>
        </p:nvSpPr>
        <p:spPr>
          <a:xfrm>
            <a:off x="3776454" y="2505670"/>
            <a:ext cx="4031115" cy="923330"/>
          </a:xfrm>
        </p:spPr>
        <p:txBody>
          <a:bodyPr/>
          <a:lstStyle/>
          <a:p>
            <a:r>
              <a:rPr lang="en-US" altLang="en-US" sz="6000" dirty="0">
                <a:latin typeface="Palatino Linotype" panose="02040502050505030304" pitchFamily="18" charset="0"/>
              </a:rPr>
              <a:t>Thank You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4118A2B-1E5B-DD44-B1AA-29689F02BAEF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pattFill prst="pct10">
            <a:fgClr>
              <a:srgbClr val="FF0000"/>
            </a:fgClr>
            <a:bgClr>
              <a:schemeClr val="tx1">
                <a:lumMod val="95000"/>
                <a:lumOff val="5000"/>
              </a:schemeClr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0E36A2-E626-7442-821B-487DFC08A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33" name="Graphic 32" descr="Database with solid fill">
            <a:extLst>
              <a:ext uri="{FF2B5EF4-FFF2-40B4-BE49-F238E27FC236}">
                <a16:creationId xmlns:a16="http://schemas.microsoft.com/office/drawing/2014/main" id="{4CDE0516-5BFC-FA44-9B37-7EE16031FC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3141" y="1506141"/>
            <a:ext cx="3198381" cy="3198381"/>
          </a:xfrm>
          <a:prstGeom prst="rect">
            <a:avLst/>
          </a:prstGeom>
        </p:spPr>
      </p:pic>
      <p:pic>
        <p:nvPicPr>
          <p:cNvPr id="34" name="Graphic 33" descr="Devil face with solid fill with solid fill">
            <a:extLst>
              <a:ext uri="{FF2B5EF4-FFF2-40B4-BE49-F238E27FC236}">
                <a16:creationId xmlns:a16="http://schemas.microsoft.com/office/drawing/2014/main" id="{DC425E93-4E5F-EF48-85D8-39B3A4579D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4881" y="647881"/>
            <a:ext cx="4914899" cy="4914899"/>
          </a:xfrm>
          <a:prstGeom prst="rect">
            <a:avLst/>
          </a:prstGeom>
        </p:spPr>
      </p:pic>
      <p:sp>
        <p:nvSpPr>
          <p:cNvPr id="35" name="Subtitle 2">
            <a:extLst>
              <a:ext uri="{FF2B5EF4-FFF2-40B4-BE49-F238E27FC236}">
                <a16:creationId xmlns:a16="http://schemas.microsoft.com/office/drawing/2014/main" id="{C1F58035-493F-C24C-8DAB-D7279D4AEB22}"/>
              </a:ext>
            </a:extLst>
          </p:cNvPr>
          <p:cNvSpPr txBox="1">
            <a:spLocks/>
          </p:cNvSpPr>
          <p:nvPr/>
        </p:nvSpPr>
        <p:spPr>
          <a:xfrm>
            <a:off x="3286305" y="5195706"/>
            <a:ext cx="4943475" cy="10144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Billions of Dollars</a:t>
            </a:r>
          </a:p>
        </p:txBody>
      </p:sp>
    </p:spTree>
    <p:extLst>
      <p:ext uri="{BB962C8B-B14F-4D97-AF65-F5344CB8AC3E}">
        <p14:creationId xmlns:p14="http://schemas.microsoft.com/office/powerpoint/2010/main" val="316921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0E36A2-E626-7442-821B-487DFC08A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92913D0C-8EF9-3F42-9BAE-8814451E96F1}"/>
              </a:ext>
            </a:extLst>
          </p:cNvPr>
          <p:cNvSpPr txBox="1">
            <a:spLocks/>
          </p:cNvSpPr>
          <p:nvPr/>
        </p:nvSpPr>
        <p:spPr bwMode="auto">
          <a:xfrm>
            <a:off x="-1" y="2446039"/>
            <a:ext cx="12192000" cy="64589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00B050"/>
                </a:solidFill>
                <a:latin typeface="Bookman Old Style" panose="02050604050505020204" pitchFamily="18" charset="0"/>
              </a:rPr>
              <a:t>Blockchain Technology</a:t>
            </a:r>
          </a:p>
        </p:txBody>
      </p:sp>
    </p:spTree>
    <p:extLst>
      <p:ext uri="{BB962C8B-B14F-4D97-AF65-F5344CB8AC3E}">
        <p14:creationId xmlns:p14="http://schemas.microsoft.com/office/powerpoint/2010/main" val="196819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CEDEA94-A1D7-834B-B1C2-B39E3CBC7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05076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Why Blockchain?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 descr="A picture containing person, man, photo, cellphone&#10;&#10;Description automatically generated">
            <a:extLst>
              <a:ext uri="{FF2B5EF4-FFF2-40B4-BE49-F238E27FC236}">
                <a16:creationId xmlns:a16="http://schemas.microsoft.com/office/drawing/2014/main" id="{2174B39B-26CD-284C-9C17-DAC061306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115" y="1372519"/>
            <a:ext cx="8696080" cy="4485500"/>
          </a:xfrm>
          <a:prstGeom prst="rect">
            <a:avLst/>
          </a:prstGeom>
        </p:spPr>
      </p:pic>
      <p:pic>
        <p:nvPicPr>
          <p:cNvPr id="33" name="Graphic 32" descr="Customer review RTL">
            <a:extLst>
              <a:ext uri="{FF2B5EF4-FFF2-40B4-BE49-F238E27FC236}">
                <a16:creationId xmlns:a16="http://schemas.microsoft.com/office/drawing/2014/main" id="{4B2F5699-FAD2-644E-A602-E9536A135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0514" y="2319130"/>
            <a:ext cx="3388190" cy="245262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CB9397-8214-804A-AFED-4877F0F1B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4" name="Graphic 3" descr="Wreath">
            <a:extLst>
              <a:ext uri="{FF2B5EF4-FFF2-40B4-BE49-F238E27FC236}">
                <a16:creationId xmlns:a16="http://schemas.microsoft.com/office/drawing/2014/main" id="{8774D6D0-498C-8541-A99A-49B2E5A0F0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37155" y="1572807"/>
            <a:ext cx="4639733" cy="364043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A0F5CDF-626C-FA40-9529-11734BA84F7B}"/>
              </a:ext>
            </a:extLst>
          </p:cNvPr>
          <p:cNvSpPr txBox="1"/>
          <p:nvPr/>
        </p:nvSpPr>
        <p:spPr>
          <a:xfrm>
            <a:off x="7390261" y="2731305"/>
            <a:ext cx="2533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Democracy</a:t>
            </a:r>
          </a:p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Decentralization</a:t>
            </a:r>
          </a:p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Authentication</a:t>
            </a:r>
          </a:p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Security</a:t>
            </a:r>
          </a:p>
        </p:txBody>
      </p:sp>
    </p:spTree>
    <p:extLst>
      <p:ext uri="{BB962C8B-B14F-4D97-AF65-F5344CB8AC3E}">
        <p14:creationId xmlns:p14="http://schemas.microsoft.com/office/powerpoint/2010/main" val="31468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80E9EF-BF3F-454C-A9C7-F29D2080AED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202010" y="4995476"/>
            <a:ext cx="3345788" cy="599717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 of Previous Block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CEDEA94-A1D7-834B-B1C2-B39E3CBC7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7481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What is Blockchain?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71E33CC6-95B8-C44A-B8CD-5B0FBA68F8B5}"/>
              </a:ext>
            </a:extLst>
          </p:cNvPr>
          <p:cNvSpPr/>
          <p:nvPr/>
        </p:nvSpPr>
        <p:spPr>
          <a:xfrm>
            <a:off x="4219935" y="2915814"/>
            <a:ext cx="1393767" cy="1695797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0" name="Internal Storage 9">
            <a:extLst>
              <a:ext uri="{FF2B5EF4-FFF2-40B4-BE49-F238E27FC236}">
                <a16:creationId xmlns:a16="http://schemas.microsoft.com/office/drawing/2014/main" id="{A7A74E22-B040-A64A-B21D-3D4DC2A8E27E}"/>
              </a:ext>
            </a:extLst>
          </p:cNvPr>
          <p:cNvSpPr/>
          <p:nvPr/>
        </p:nvSpPr>
        <p:spPr>
          <a:xfrm>
            <a:off x="4311683" y="3970051"/>
            <a:ext cx="878070" cy="556953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9007E1-36CA-4147-9810-A8C637B4908E}"/>
              </a:ext>
            </a:extLst>
          </p:cNvPr>
          <p:cNvSpPr/>
          <p:nvPr/>
        </p:nvSpPr>
        <p:spPr>
          <a:xfrm>
            <a:off x="4311683" y="3311251"/>
            <a:ext cx="878070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3F106E-81C8-6D42-8099-BA8F0900D8EF}"/>
              </a:ext>
            </a:extLst>
          </p:cNvPr>
          <p:cNvSpPr txBox="1"/>
          <p:nvPr/>
        </p:nvSpPr>
        <p:spPr>
          <a:xfrm>
            <a:off x="4202010" y="3311251"/>
            <a:ext cx="109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Previous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</a:t>
            </a:r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A8CA7F0E-4644-8446-8306-406317061999}"/>
              </a:ext>
            </a:extLst>
          </p:cNvPr>
          <p:cNvSpPr/>
          <p:nvPr/>
        </p:nvSpPr>
        <p:spPr>
          <a:xfrm>
            <a:off x="2288170" y="2904214"/>
            <a:ext cx="1393767" cy="1695797"/>
          </a:xfrm>
          <a:prstGeom prst="cube">
            <a:avLst/>
          </a:prstGeom>
          <a:solidFill>
            <a:srgbClr val="00B05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Internal Storage 13">
            <a:extLst>
              <a:ext uri="{FF2B5EF4-FFF2-40B4-BE49-F238E27FC236}">
                <a16:creationId xmlns:a16="http://schemas.microsoft.com/office/drawing/2014/main" id="{C80F8C6C-0CF3-9944-A5DF-C33424AFB00C}"/>
              </a:ext>
            </a:extLst>
          </p:cNvPr>
          <p:cNvSpPr/>
          <p:nvPr/>
        </p:nvSpPr>
        <p:spPr>
          <a:xfrm>
            <a:off x="2377588" y="3970051"/>
            <a:ext cx="878070" cy="556953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B2EBBE-AD0F-7246-9650-1A3C6E0153C0}"/>
              </a:ext>
            </a:extLst>
          </p:cNvPr>
          <p:cNvSpPr txBox="1"/>
          <p:nvPr/>
        </p:nvSpPr>
        <p:spPr>
          <a:xfrm>
            <a:off x="2345981" y="3380499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Genesis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715D5158-9DCB-5249-A23A-1E04F72DB677}"/>
              </a:ext>
            </a:extLst>
          </p:cNvPr>
          <p:cNvSpPr/>
          <p:nvPr/>
        </p:nvSpPr>
        <p:spPr>
          <a:xfrm>
            <a:off x="6154030" y="2915814"/>
            <a:ext cx="1393767" cy="1695797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7" name="Internal Storage 16">
            <a:extLst>
              <a:ext uri="{FF2B5EF4-FFF2-40B4-BE49-F238E27FC236}">
                <a16:creationId xmlns:a16="http://schemas.microsoft.com/office/drawing/2014/main" id="{C5038C70-0245-454F-BB9B-2917DDA6DCC2}"/>
              </a:ext>
            </a:extLst>
          </p:cNvPr>
          <p:cNvSpPr/>
          <p:nvPr/>
        </p:nvSpPr>
        <p:spPr>
          <a:xfrm>
            <a:off x="6263703" y="3970051"/>
            <a:ext cx="878070" cy="556953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75ACB8B-07FD-C14D-B171-7B81D3013DDF}"/>
              </a:ext>
            </a:extLst>
          </p:cNvPr>
          <p:cNvSpPr/>
          <p:nvPr/>
        </p:nvSpPr>
        <p:spPr>
          <a:xfrm>
            <a:off x="6263703" y="3311251"/>
            <a:ext cx="878070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3771D2-28B4-254E-94C1-7577A6BBB7CE}"/>
              </a:ext>
            </a:extLst>
          </p:cNvPr>
          <p:cNvSpPr txBox="1"/>
          <p:nvPr/>
        </p:nvSpPr>
        <p:spPr>
          <a:xfrm>
            <a:off x="6154030" y="3333327"/>
            <a:ext cx="109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Previous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</a:t>
            </a:r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12A501EE-8902-9D47-9E80-6E959BFD9A20}"/>
              </a:ext>
            </a:extLst>
          </p:cNvPr>
          <p:cNvSpPr/>
          <p:nvPr/>
        </p:nvSpPr>
        <p:spPr>
          <a:xfrm>
            <a:off x="8088125" y="1934913"/>
            <a:ext cx="1393767" cy="1695797"/>
          </a:xfrm>
          <a:prstGeom prst="cube">
            <a:avLst>
              <a:gd name="adj" fmla="val 30623"/>
            </a:avLst>
          </a:prstGeom>
          <a:solidFill>
            <a:schemeClr val="accent1">
              <a:lumMod val="20000"/>
              <a:lumOff val="8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1" name="Internal Storage 20">
            <a:extLst>
              <a:ext uri="{FF2B5EF4-FFF2-40B4-BE49-F238E27FC236}">
                <a16:creationId xmlns:a16="http://schemas.microsoft.com/office/drawing/2014/main" id="{B6532A15-D916-1243-8986-517ED87D772F}"/>
              </a:ext>
            </a:extLst>
          </p:cNvPr>
          <p:cNvSpPr/>
          <p:nvPr/>
        </p:nvSpPr>
        <p:spPr>
          <a:xfrm>
            <a:off x="8144453" y="3110908"/>
            <a:ext cx="878070" cy="444838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ysClr val="windowText" lastClr="00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C6C7BE-0FD3-A14C-AA62-65C054B342A8}"/>
              </a:ext>
            </a:extLst>
          </p:cNvPr>
          <p:cNvSpPr/>
          <p:nvPr/>
        </p:nvSpPr>
        <p:spPr>
          <a:xfrm>
            <a:off x="8134148" y="2468281"/>
            <a:ext cx="878070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0D8420-3DC7-1740-8B83-0504B652A29B}"/>
              </a:ext>
            </a:extLst>
          </p:cNvPr>
          <p:cNvSpPr txBox="1"/>
          <p:nvPr/>
        </p:nvSpPr>
        <p:spPr>
          <a:xfrm>
            <a:off x="8031059" y="2468281"/>
            <a:ext cx="109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Previous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</a:t>
            </a:r>
          </a:p>
        </p:txBody>
      </p:sp>
      <p:sp>
        <p:nvSpPr>
          <p:cNvPr id="24" name="Multidocument 23">
            <a:extLst>
              <a:ext uri="{FF2B5EF4-FFF2-40B4-BE49-F238E27FC236}">
                <a16:creationId xmlns:a16="http://schemas.microsoft.com/office/drawing/2014/main" id="{3B1DF774-60D0-4245-AF11-F3EDC8061923}"/>
              </a:ext>
            </a:extLst>
          </p:cNvPr>
          <p:cNvSpPr/>
          <p:nvPr/>
        </p:nvSpPr>
        <p:spPr>
          <a:xfrm>
            <a:off x="8213750" y="3895237"/>
            <a:ext cx="878070" cy="631767"/>
          </a:xfrm>
          <a:prstGeom prst="flowChartMultidocument">
            <a:avLst/>
          </a:prstGeom>
          <a:solidFill>
            <a:schemeClr val="bg1">
              <a:lumMod val="75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0F728F2-1EE0-3E49-BAE4-44B5F68E1529}"/>
              </a:ext>
            </a:extLst>
          </p:cNvPr>
          <p:cNvCxnSpPr>
            <a:cxnSpLocks/>
          </p:cNvCxnSpPr>
          <p:nvPr/>
        </p:nvCxnSpPr>
        <p:spPr>
          <a:xfrm flipV="1">
            <a:off x="8646556" y="3380499"/>
            <a:ext cx="0" cy="507832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ight Arrow 25">
            <a:extLst>
              <a:ext uri="{FF2B5EF4-FFF2-40B4-BE49-F238E27FC236}">
                <a16:creationId xmlns:a16="http://schemas.microsoft.com/office/drawing/2014/main" id="{AB4842AC-66FA-6C4A-A72F-76C83940E86A}"/>
              </a:ext>
            </a:extLst>
          </p:cNvPr>
          <p:cNvSpPr/>
          <p:nvPr/>
        </p:nvSpPr>
        <p:spPr>
          <a:xfrm>
            <a:off x="3615544" y="3646661"/>
            <a:ext cx="522514" cy="20633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229FCC04-1901-434A-ADC5-51585F7BF8F5}"/>
              </a:ext>
            </a:extLst>
          </p:cNvPr>
          <p:cNvSpPr/>
          <p:nvPr/>
        </p:nvSpPr>
        <p:spPr>
          <a:xfrm>
            <a:off x="5558242" y="3646661"/>
            <a:ext cx="522514" cy="20633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0CE321C5-B7B5-9E4F-8A67-12B2CB027A67}"/>
              </a:ext>
            </a:extLst>
          </p:cNvPr>
          <p:cNvCxnSpPr>
            <a:cxnSpLocks/>
          </p:cNvCxnSpPr>
          <p:nvPr/>
        </p:nvCxnSpPr>
        <p:spPr>
          <a:xfrm flipV="1">
            <a:off x="7456294" y="3116896"/>
            <a:ext cx="574765" cy="388710"/>
          </a:xfrm>
          <a:prstGeom prst="curvedConnector3">
            <a:avLst/>
          </a:prstGeom>
          <a:ln w="7302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0F5CDF-626C-FA40-9529-11734BA84F7B}"/>
              </a:ext>
            </a:extLst>
          </p:cNvPr>
          <p:cNvSpPr txBox="1"/>
          <p:nvPr/>
        </p:nvSpPr>
        <p:spPr>
          <a:xfrm rot="21343257">
            <a:off x="8174200" y="1884216"/>
            <a:ext cx="1237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New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0E36A2-E626-7442-821B-487DFC08A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31" name="Content Placeholder 4">
            <a:extLst>
              <a:ext uri="{FF2B5EF4-FFF2-40B4-BE49-F238E27FC236}">
                <a16:creationId xmlns:a16="http://schemas.microsoft.com/office/drawing/2014/main" id="{25EDC44B-6884-934F-A03B-428CDBD553B0}"/>
              </a:ext>
            </a:extLst>
          </p:cNvPr>
          <p:cNvSpPr txBox="1">
            <a:spLocks/>
          </p:cNvSpPr>
          <p:nvPr/>
        </p:nvSpPr>
        <p:spPr bwMode="auto">
          <a:xfrm>
            <a:off x="4110506" y="4995025"/>
            <a:ext cx="3345788" cy="59971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charset="0"/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Linked List of Blocks</a:t>
            </a:r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DB76801E-6CBA-1645-A69F-6F38491B6432}"/>
              </a:ext>
            </a:extLst>
          </p:cNvPr>
          <p:cNvSpPr txBox="1">
            <a:spLocks/>
          </p:cNvSpPr>
          <p:nvPr/>
        </p:nvSpPr>
        <p:spPr bwMode="auto">
          <a:xfrm>
            <a:off x="7112114" y="4580597"/>
            <a:ext cx="3345788" cy="59971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charset="0"/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Transactions</a:t>
            </a:r>
          </a:p>
        </p:txBody>
      </p:sp>
    </p:spTree>
    <p:extLst>
      <p:ext uri="{BB962C8B-B14F-4D97-AF65-F5344CB8AC3E}">
        <p14:creationId xmlns:p14="http://schemas.microsoft.com/office/powerpoint/2010/main" val="190344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  <p:bldP spid="9" grpId="0" animBg="1"/>
      <p:bldP spid="10" grpId="0" animBg="1"/>
      <p:bldP spid="11" grpId="0" animBg="1"/>
      <p:bldP spid="12" grpId="0"/>
      <p:bldP spid="13" grpId="0" animBg="1"/>
      <p:bldP spid="14" grpId="0" animBg="1"/>
      <p:bldP spid="15" grpId="0"/>
      <p:bldP spid="16" grpId="0" animBg="1"/>
      <p:bldP spid="17" grpId="0" animBg="1"/>
      <p:bldP spid="18" grpId="0" animBg="1"/>
      <p:bldP spid="19" grpId="0"/>
      <p:bldP spid="20" grpId="0" animBg="1"/>
      <p:bldP spid="21" grpId="0" animBg="1"/>
      <p:bldP spid="22" grpId="0" animBg="1"/>
      <p:bldP spid="23" grpId="0"/>
      <p:bldP spid="24" grpId="0" animBg="1"/>
      <p:bldP spid="26" grpId="0" animBg="1"/>
      <p:bldP spid="27" grpId="0" animBg="1"/>
      <p:bldP spid="30" grpId="0"/>
      <p:bldP spid="31" grpId="0"/>
      <p:bldP spid="31" grpId="1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 descr="Internet">
            <a:extLst>
              <a:ext uri="{FF2B5EF4-FFF2-40B4-BE49-F238E27FC236}">
                <a16:creationId xmlns:a16="http://schemas.microsoft.com/office/drawing/2014/main" id="{4633A597-5FE3-A74D-B400-83CE53D43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09516" y="2257313"/>
            <a:ext cx="1287770" cy="1256555"/>
          </a:xfrm>
          <a:prstGeom prst="rect">
            <a:avLst/>
          </a:prstGeom>
        </p:spPr>
      </p:pic>
      <p:pic>
        <p:nvPicPr>
          <p:cNvPr id="15" name="Graphic 14" descr="Internet">
            <a:extLst>
              <a:ext uri="{FF2B5EF4-FFF2-40B4-BE49-F238E27FC236}">
                <a16:creationId xmlns:a16="http://schemas.microsoft.com/office/drawing/2014/main" id="{661ECFA1-5D15-E643-9183-FEFA78318C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0748" y="5131545"/>
            <a:ext cx="1287770" cy="1256555"/>
          </a:xfrm>
          <a:prstGeom prst="rect">
            <a:avLst/>
          </a:prstGeom>
        </p:spPr>
      </p:pic>
      <p:pic>
        <p:nvPicPr>
          <p:cNvPr id="17" name="Graphic 16" descr="Internet">
            <a:extLst>
              <a:ext uri="{FF2B5EF4-FFF2-40B4-BE49-F238E27FC236}">
                <a16:creationId xmlns:a16="http://schemas.microsoft.com/office/drawing/2014/main" id="{933F0969-E766-8C47-86C9-50E038E98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0748" y="1505429"/>
            <a:ext cx="1287770" cy="1256555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Male profile">
            <a:extLst>
              <a:ext uri="{FF2B5EF4-FFF2-40B4-BE49-F238E27FC236}">
                <a16:creationId xmlns:a16="http://schemas.microsoft.com/office/drawing/2014/main" id="{48F93C3D-AA1D-1040-B1AF-854F35B888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69680" y="1914457"/>
            <a:ext cx="1643352" cy="15145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34" name="Graphic 33" descr="School girl with solid fill">
            <a:extLst>
              <a:ext uri="{FF2B5EF4-FFF2-40B4-BE49-F238E27FC236}">
                <a16:creationId xmlns:a16="http://schemas.microsoft.com/office/drawing/2014/main" id="{F635F9FF-E22A-9A49-B0F2-0561904A0E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69623" y="3657674"/>
            <a:ext cx="1798843" cy="1798843"/>
          </a:xfrm>
          <a:prstGeom prst="rect">
            <a:avLst/>
          </a:prstGeom>
        </p:spPr>
      </p:pic>
      <p:pic>
        <p:nvPicPr>
          <p:cNvPr id="36" name="Graphic 35" descr="School boy with solid fill">
            <a:extLst>
              <a:ext uri="{FF2B5EF4-FFF2-40B4-BE49-F238E27FC236}">
                <a16:creationId xmlns:a16="http://schemas.microsoft.com/office/drawing/2014/main" id="{0F6BCD14-65CA-E44B-BC09-E434ADB56A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21841" y="3657674"/>
            <a:ext cx="1798843" cy="1798843"/>
          </a:xfrm>
          <a:prstGeom prst="rect">
            <a:avLst/>
          </a:prstGeom>
        </p:spPr>
      </p:pic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8135"/>
            <a:ext cx="10515600" cy="78290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 Network</a:t>
            </a:r>
            <a:endParaRPr lang="en-US" altLang="en-US" sz="4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95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322" y="370110"/>
            <a:ext cx="10866782" cy="778675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Blockchain: Decentralization </a:t>
            </a:r>
            <a:r>
              <a:rPr lang="en-US" sz="40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Replicas</a:t>
            </a:r>
            <a:endParaRPr lang="en-US" altLang="en-US" sz="4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Graphic 19" descr="Database">
            <a:extLst>
              <a:ext uri="{FF2B5EF4-FFF2-40B4-BE49-F238E27FC236}">
                <a16:creationId xmlns:a16="http://schemas.microsoft.com/office/drawing/2014/main" id="{3FE212BB-C8B8-FA4C-938F-25D52E57B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2788" y="4041851"/>
            <a:ext cx="1231608" cy="1289335"/>
          </a:xfrm>
          <a:prstGeom prst="rect">
            <a:avLst/>
          </a:prstGeom>
        </p:spPr>
      </p:pic>
      <p:pic>
        <p:nvPicPr>
          <p:cNvPr id="22" name="Graphic 21" descr="Database">
            <a:extLst>
              <a:ext uri="{FF2B5EF4-FFF2-40B4-BE49-F238E27FC236}">
                <a16:creationId xmlns:a16="http://schemas.microsoft.com/office/drawing/2014/main" id="{F43BE28E-DE5E-C943-9DFF-695EE3D9B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4269" y="4093520"/>
            <a:ext cx="1231608" cy="1289335"/>
          </a:xfrm>
          <a:prstGeom prst="rect">
            <a:avLst/>
          </a:prstGeom>
        </p:spPr>
      </p:pic>
      <p:pic>
        <p:nvPicPr>
          <p:cNvPr id="23" name="Graphic 22" descr="Database">
            <a:extLst>
              <a:ext uri="{FF2B5EF4-FFF2-40B4-BE49-F238E27FC236}">
                <a16:creationId xmlns:a16="http://schemas.microsoft.com/office/drawing/2014/main" id="{2DE30C80-EBB3-6F4D-849B-C70FCE3B7B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0943" y="2500135"/>
            <a:ext cx="1231608" cy="1289335"/>
          </a:xfrm>
          <a:prstGeom prst="rect">
            <a:avLst/>
          </a:prstGeom>
        </p:spPr>
      </p:pic>
      <p:pic>
        <p:nvPicPr>
          <p:cNvPr id="24" name="Graphic 23" descr="Database">
            <a:extLst>
              <a:ext uri="{FF2B5EF4-FFF2-40B4-BE49-F238E27FC236}">
                <a16:creationId xmlns:a16="http://schemas.microsoft.com/office/drawing/2014/main" id="{F0143BB0-2588-9946-BA4E-E5CCF05A92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1402214"/>
            <a:ext cx="1231608" cy="1289335"/>
          </a:xfrm>
          <a:prstGeom prst="rect">
            <a:avLst/>
          </a:prstGeom>
        </p:spPr>
      </p:pic>
      <p:pic>
        <p:nvPicPr>
          <p:cNvPr id="39" name="Graphic 38" descr="Database">
            <a:extLst>
              <a:ext uri="{FF2B5EF4-FFF2-40B4-BE49-F238E27FC236}">
                <a16:creationId xmlns:a16="http://schemas.microsoft.com/office/drawing/2014/main" id="{AAFFF76A-A452-F949-BBC6-2032989EB9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5376331"/>
            <a:ext cx="1231608" cy="1289335"/>
          </a:xfrm>
          <a:prstGeom prst="rect">
            <a:avLst/>
          </a:prstGeom>
        </p:spPr>
      </p:pic>
      <p:pic>
        <p:nvPicPr>
          <p:cNvPr id="40" name="Graphic 39" descr="Database">
            <a:extLst>
              <a:ext uri="{FF2B5EF4-FFF2-40B4-BE49-F238E27FC236}">
                <a16:creationId xmlns:a16="http://schemas.microsoft.com/office/drawing/2014/main" id="{2A0D2DC8-EF38-3249-B92B-6C54CEAD93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62788" y="2480138"/>
            <a:ext cx="1231608" cy="128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04" y="370110"/>
            <a:ext cx="11039061" cy="778675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Blockchain: Democracy </a:t>
            </a:r>
            <a:r>
              <a:rPr lang="en-US" sz="40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Vote</a:t>
            </a:r>
            <a:endParaRPr lang="en-US" altLang="en-US" sz="4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Graphic 19" descr="Database">
            <a:extLst>
              <a:ext uri="{FF2B5EF4-FFF2-40B4-BE49-F238E27FC236}">
                <a16:creationId xmlns:a16="http://schemas.microsoft.com/office/drawing/2014/main" id="{3FE212BB-C8B8-FA4C-938F-25D52E57B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2788" y="4041851"/>
            <a:ext cx="1231608" cy="1289335"/>
          </a:xfrm>
          <a:prstGeom prst="rect">
            <a:avLst/>
          </a:prstGeom>
        </p:spPr>
      </p:pic>
      <p:pic>
        <p:nvPicPr>
          <p:cNvPr id="22" name="Graphic 21" descr="Database">
            <a:extLst>
              <a:ext uri="{FF2B5EF4-FFF2-40B4-BE49-F238E27FC236}">
                <a16:creationId xmlns:a16="http://schemas.microsoft.com/office/drawing/2014/main" id="{F43BE28E-DE5E-C943-9DFF-695EE3D9B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4269" y="4093520"/>
            <a:ext cx="1231608" cy="1289335"/>
          </a:xfrm>
          <a:prstGeom prst="rect">
            <a:avLst/>
          </a:prstGeom>
        </p:spPr>
      </p:pic>
      <p:pic>
        <p:nvPicPr>
          <p:cNvPr id="23" name="Graphic 22" descr="Database">
            <a:extLst>
              <a:ext uri="{FF2B5EF4-FFF2-40B4-BE49-F238E27FC236}">
                <a16:creationId xmlns:a16="http://schemas.microsoft.com/office/drawing/2014/main" id="{2DE30C80-EBB3-6F4D-849B-C70FCE3B7B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0943" y="2500135"/>
            <a:ext cx="1231608" cy="1289335"/>
          </a:xfrm>
          <a:prstGeom prst="rect">
            <a:avLst/>
          </a:prstGeom>
        </p:spPr>
      </p:pic>
      <p:pic>
        <p:nvPicPr>
          <p:cNvPr id="24" name="Graphic 23" descr="Database">
            <a:extLst>
              <a:ext uri="{FF2B5EF4-FFF2-40B4-BE49-F238E27FC236}">
                <a16:creationId xmlns:a16="http://schemas.microsoft.com/office/drawing/2014/main" id="{F0143BB0-2588-9946-BA4E-E5CCF05A92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1402214"/>
            <a:ext cx="1231608" cy="1289335"/>
          </a:xfrm>
          <a:prstGeom prst="rect">
            <a:avLst/>
          </a:prstGeom>
        </p:spPr>
      </p:pic>
      <p:pic>
        <p:nvPicPr>
          <p:cNvPr id="39" name="Graphic 38" descr="Database">
            <a:extLst>
              <a:ext uri="{FF2B5EF4-FFF2-40B4-BE49-F238E27FC236}">
                <a16:creationId xmlns:a16="http://schemas.microsoft.com/office/drawing/2014/main" id="{AAFFF76A-A452-F949-BBC6-2032989EB9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5376331"/>
            <a:ext cx="1231608" cy="1289335"/>
          </a:xfrm>
          <a:prstGeom prst="rect">
            <a:avLst/>
          </a:prstGeom>
        </p:spPr>
      </p:pic>
      <p:pic>
        <p:nvPicPr>
          <p:cNvPr id="40" name="Graphic 39" descr="Database">
            <a:extLst>
              <a:ext uri="{FF2B5EF4-FFF2-40B4-BE49-F238E27FC236}">
                <a16:creationId xmlns:a16="http://schemas.microsoft.com/office/drawing/2014/main" id="{2A0D2DC8-EF38-3249-B92B-6C54CEAD93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62788" y="2480138"/>
            <a:ext cx="1231608" cy="1289335"/>
          </a:xfrm>
          <a:prstGeom prst="rect">
            <a:avLst/>
          </a:prstGeom>
        </p:spPr>
      </p:pic>
      <p:pic>
        <p:nvPicPr>
          <p:cNvPr id="18" name="Graphic 17" descr="Envelope">
            <a:extLst>
              <a:ext uri="{FF2B5EF4-FFF2-40B4-BE49-F238E27FC236}">
                <a16:creationId xmlns:a16="http://schemas.microsoft.com/office/drawing/2014/main" id="{E1E8D72A-6D9E-EF41-8244-A2334930B7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530580" y="4950395"/>
            <a:ext cx="582122" cy="582122"/>
          </a:xfrm>
          <a:prstGeom prst="rect">
            <a:avLst/>
          </a:prstGeom>
        </p:spPr>
      </p:pic>
      <p:pic>
        <p:nvPicPr>
          <p:cNvPr id="19" name="Graphic 18" descr="Envelope">
            <a:extLst>
              <a:ext uri="{FF2B5EF4-FFF2-40B4-BE49-F238E27FC236}">
                <a16:creationId xmlns:a16="http://schemas.microsoft.com/office/drawing/2014/main" id="{7B89135D-E7B7-D44D-AAA0-1AE6D10EAA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11051" y="2520953"/>
            <a:ext cx="582122" cy="582122"/>
          </a:xfrm>
          <a:prstGeom prst="rect">
            <a:avLst/>
          </a:prstGeom>
        </p:spPr>
      </p:pic>
      <p:pic>
        <p:nvPicPr>
          <p:cNvPr id="21" name="Graphic 20" descr="Envelope">
            <a:extLst>
              <a:ext uri="{FF2B5EF4-FFF2-40B4-BE49-F238E27FC236}">
                <a16:creationId xmlns:a16="http://schemas.microsoft.com/office/drawing/2014/main" id="{1423B4C6-F709-7D4E-B8E5-CA289E0C8D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0598704">
            <a:off x="4390608" y="4043651"/>
            <a:ext cx="582122" cy="582122"/>
          </a:xfrm>
          <a:prstGeom prst="rect">
            <a:avLst/>
          </a:prstGeom>
        </p:spPr>
      </p:pic>
      <p:pic>
        <p:nvPicPr>
          <p:cNvPr id="31" name="Graphic 30" descr="Envelope">
            <a:extLst>
              <a:ext uri="{FF2B5EF4-FFF2-40B4-BE49-F238E27FC236}">
                <a16:creationId xmlns:a16="http://schemas.microsoft.com/office/drawing/2014/main" id="{9D698859-2DAF-F546-903B-8655B2F1AE1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644378">
            <a:off x="4543662" y="2850723"/>
            <a:ext cx="582122" cy="582122"/>
          </a:xfrm>
          <a:prstGeom prst="rect">
            <a:avLst/>
          </a:prstGeom>
        </p:spPr>
      </p:pic>
      <p:pic>
        <p:nvPicPr>
          <p:cNvPr id="32" name="Graphic 31" descr="Envelope">
            <a:extLst>
              <a:ext uri="{FF2B5EF4-FFF2-40B4-BE49-F238E27FC236}">
                <a16:creationId xmlns:a16="http://schemas.microsoft.com/office/drawing/2014/main" id="{EB887A3D-F0B2-C54F-A27D-A11393D0F8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9878168">
            <a:off x="7571727" y="3073877"/>
            <a:ext cx="582122" cy="582122"/>
          </a:xfrm>
          <a:prstGeom prst="rect">
            <a:avLst/>
          </a:prstGeom>
        </p:spPr>
      </p:pic>
      <p:pic>
        <p:nvPicPr>
          <p:cNvPr id="34" name="Graphic 33" descr="Envelope">
            <a:extLst>
              <a:ext uri="{FF2B5EF4-FFF2-40B4-BE49-F238E27FC236}">
                <a16:creationId xmlns:a16="http://schemas.microsoft.com/office/drawing/2014/main" id="{FA2550A8-6D12-F24D-9540-BDFA253BE2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229467">
            <a:off x="7412499" y="4857349"/>
            <a:ext cx="582122" cy="58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93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888 0.01319 L 0.01914 -0.1439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78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185 -0.01759 L -0.01276 0.1129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652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82 -0.00023 L 0.10651 -0.040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201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25E-6 -4.07407E-6 L 0.09766 0.0935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386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4102 -0.00833 L -0.10963 0.0988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9" y="534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888 0.0132 L -0.10117 -0.1032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8CFBBB-A3FC-FA4B-9A5F-24A65F73799B}" vid="{4F2B68F7-5D67-7942-84F8-A6D7A992DFB1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rgbClr val="002855"/>
      </a:dk1>
      <a:lt1>
        <a:srgbClr val="FFFFFF"/>
      </a:lt1>
      <a:dk2>
        <a:srgbClr val="5B7F95"/>
      </a:dk2>
      <a:lt2>
        <a:srgbClr val="E7E6E6"/>
      </a:lt2>
      <a:accent1>
        <a:srgbClr val="5B7F95"/>
      </a:accent1>
      <a:accent2>
        <a:srgbClr val="DAAA00"/>
      </a:accent2>
      <a:accent3>
        <a:srgbClr val="A5A5A5"/>
      </a:accent3>
      <a:accent4>
        <a:srgbClr val="E6A65D"/>
      </a:accent4>
      <a:accent5>
        <a:srgbClr val="9CAF88"/>
      </a:accent5>
      <a:accent6>
        <a:srgbClr val="00573F"/>
      </a:accent6>
      <a:hlink>
        <a:srgbClr val="008EAA"/>
      </a:hlink>
      <a:folHlink>
        <a:srgbClr val="642667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8CFBBB-A3FC-FA4B-9A5F-24A65F73799B}" vid="{00C92889-621F-6C4A-AB14-DD572654B2C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22246</TotalTime>
  <Words>570</Words>
  <Application>Microsoft Macintosh PowerPoint</Application>
  <PresentationFormat>Widescreen</PresentationFormat>
  <Paragraphs>193</Paragraphs>
  <Slides>28</Slides>
  <Notes>4</Notes>
  <HiddenSlides>5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Bookman Old Style</vt:lpstr>
      <vt:lpstr>Calibri</vt:lpstr>
      <vt:lpstr>Palatino Linotype</vt:lpstr>
      <vt:lpstr>Proxima Nova</vt:lpstr>
      <vt:lpstr>Times New Roman</vt:lpstr>
      <vt:lpstr>Wingdings</vt:lpstr>
      <vt:lpstr>Custom Design</vt:lpstr>
      <vt:lpstr>1_Office Theme</vt:lpstr>
      <vt:lpstr>Proof-of-Execution: Reaching Consensus  through Fault Tolerant Speculation</vt:lpstr>
      <vt:lpstr>PowerPoint Presentation</vt:lpstr>
      <vt:lpstr>PowerPoint Presentation</vt:lpstr>
      <vt:lpstr>PowerPoint Presentation</vt:lpstr>
      <vt:lpstr>Why Blockchain?</vt:lpstr>
      <vt:lpstr>What is Blockchain?</vt:lpstr>
      <vt:lpstr>Blockchain Network</vt:lpstr>
      <vt:lpstr>Blockchain: Decentralization  Replicas</vt:lpstr>
      <vt:lpstr>Blockchain: Democracy  Vote</vt:lpstr>
      <vt:lpstr>Blockchain Applications</vt:lpstr>
      <vt:lpstr>At the core of any Blockchain application is a Byzantine Fault-Tolerant (BFT) consensus protocol.</vt:lpstr>
      <vt:lpstr>First practical BFT implementation.</vt:lpstr>
      <vt:lpstr>Requirements of Existing BFT Protocols</vt:lpstr>
      <vt:lpstr>Speculative Execution</vt:lpstr>
      <vt:lpstr>PoE vs Other Protocols </vt:lpstr>
      <vt:lpstr>PowerPoint Presentation</vt:lpstr>
      <vt:lpstr>Magical Ingredient  Client Commit implies Finality</vt:lpstr>
      <vt:lpstr>How to replace a malicious Primary?</vt:lpstr>
      <vt:lpstr>ResilientDB: High Throughput Yielding, Scalable Permissioned Blockchain Fabric*</vt:lpstr>
      <vt:lpstr>PowerPoint Presentation</vt:lpstr>
      <vt:lpstr>PowerPoint Presentation</vt:lpstr>
      <vt:lpstr>Implementation on ResilientDB</vt:lpstr>
      <vt:lpstr>Evaluating PoE on ResilientDB</vt:lpstr>
      <vt:lpstr>Evaluation Metrics</vt:lpstr>
      <vt:lpstr>Scalability</vt:lpstr>
      <vt:lpstr>PowerPoint Presentation</vt:lpstr>
      <vt:lpstr>Conclusions and Final Remarks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</dc:title>
  <dc:subject/>
  <dc:creator>Jay Leek</dc:creator>
  <cp:keywords/>
  <dc:description/>
  <cp:lastModifiedBy>Suyash Gupta</cp:lastModifiedBy>
  <cp:revision>716</cp:revision>
  <dcterms:created xsi:type="dcterms:W3CDTF">2018-08-17T23:07:33Z</dcterms:created>
  <dcterms:modified xsi:type="dcterms:W3CDTF">2021-03-26T07:36:45Z</dcterms:modified>
  <cp:category/>
</cp:coreProperties>
</file>