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  <p:sldMasterId id="2147483664" r:id="rId2"/>
  </p:sldMasterIdLst>
  <p:notesMasterIdLst>
    <p:notesMasterId r:id="rId29"/>
  </p:notesMasterIdLst>
  <p:sldIdLst>
    <p:sldId id="322" r:id="rId3"/>
    <p:sldId id="405" r:id="rId4"/>
    <p:sldId id="450" r:id="rId5"/>
    <p:sldId id="456" r:id="rId6"/>
    <p:sldId id="445" r:id="rId7"/>
    <p:sldId id="460" r:id="rId8"/>
    <p:sldId id="466" r:id="rId9"/>
    <p:sldId id="472" r:id="rId10"/>
    <p:sldId id="477" r:id="rId11"/>
    <p:sldId id="473" r:id="rId12"/>
    <p:sldId id="474" r:id="rId13"/>
    <p:sldId id="393" r:id="rId14"/>
    <p:sldId id="394" r:id="rId15"/>
    <p:sldId id="389" r:id="rId16"/>
    <p:sldId id="390" r:id="rId17"/>
    <p:sldId id="335" r:id="rId18"/>
    <p:sldId id="357" r:id="rId19"/>
    <p:sldId id="395" r:id="rId20"/>
    <p:sldId id="396" r:id="rId21"/>
    <p:sldId id="397" r:id="rId22"/>
    <p:sldId id="398" r:id="rId23"/>
    <p:sldId id="399" r:id="rId24"/>
    <p:sldId id="392" r:id="rId25"/>
    <p:sldId id="401" r:id="rId26"/>
    <p:sldId id="402" r:id="rId27"/>
    <p:sldId id="403" r:id="rId28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69" autoAdjust="0"/>
    <p:restoredTop sz="96928"/>
  </p:normalViewPr>
  <p:slideViewPr>
    <p:cSldViewPr snapToGrid="0" snapToObjects="1" showGuides="1">
      <p:cViewPr varScale="1">
        <p:scale>
          <a:sx n="99" d="100"/>
          <a:sy n="99" d="100"/>
        </p:scale>
        <p:origin x="200" y="7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730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2988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83186DA-F8FA-8F42-99E4-09401C873ECE}" type="datetimeFigureOut">
              <a:rPr lang="en-US"/>
              <a:pPr>
                <a:defRPr/>
              </a:pPr>
              <a:t>8/13/20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4BE11EB-81BF-2748-A5FD-17A6A6F7B8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334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569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anchor="b"/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8BF3D5-38EF-374E-BFD2-D5E266F94DC9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12DB178-AB32-ED43-AE86-2318DA2A03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7" name="Picture 6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483CE023-8071-3146-8ED7-D7237CE992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745912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D20AE-C615-2344-B639-91132024F998}" type="datetime1">
              <a:rPr lang="en-US" smtClean="0"/>
              <a:t>8/13/20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CFBDE-1A49-DD47-B76E-B1DD92BF88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9947C1E-20B0-D84D-93FD-BB51FBD49565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4A801D8-70D2-F84E-8105-7DE16B272F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1B17A81B-5C60-2A45-B7B1-122DB6C1D2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059657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626E5-2173-CE42-9A3A-9D0280A130FB}" type="datetime1">
              <a:rPr lang="en-US" smtClean="0"/>
              <a:t>8/13/20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1387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5957D-17A7-9948-990B-9221B2FAF2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622A8E-8D46-E140-813C-3CC465C7F0CB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E5ED579-9531-3E47-A045-117E4661FE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AAA0E799-C939-9A4A-8627-CE1043E7D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376041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4CF51-CCCD-9145-9A01-27EF4A177C6A}" type="datetime1">
              <a:rPr lang="en-US" smtClean="0"/>
              <a:t>8/13/20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5BD0E-D79D-5348-88A8-63CDAC2F7F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B7E6AC-D705-8D43-853C-5A7F5EE8093A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66AC286-A2BB-3B4F-8629-92CAB9D5CC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7576310B-81A3-DD45-B66E-DB7CEDB6FA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870818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098E7-0ADC-F946-9D38-8C56E8006520}" type="datetime1">
              <a:rPr lang="en-US" smtClean="0"/>
              <a:t>8/13/20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C82AE-65B5-5F45-8275-52C6097CB6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7189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BA75A-B912-F74E-A9D4-651B7F50876C}" type="datetime1">
              <a:rPr lang="en-US" smtClean="0"/>
              <a:t>8/13/20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FEE71-9B71-6B46-AEC7-3E841132EC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168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/Subhea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31" y="4478670"/>
            <a:ext cx="9935308" cy="1297661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D1A42-A83B-B845-8C63-8A829E7F4EC2}" type="datetime1">
              <a:rPr lang="en-US" smtClean="0"/>
              <a:t>8/13/20</a:t>
            </a:fld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EEE0F-1913-1744-B27A-085382E8FE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4009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87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F04DE-CD21-1A40-AC4D-DBAA45965120}" type="datetime1">
              <a:rPr lang="en-US" smtClean="0"/>
              <a:t>8/13/20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356A3-0B47-F24C-A729-C9D87CE92B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1E5F9EE-118B-5746-BB5D-CEF034584B7B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BAA95CE8-FD47-5946-BEA5-30D58ED2D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031BEC64-EA8E-0849-9F2E-A75871847A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874981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C2DFB-B55C-0E45-B5E7-B9E41C6F79AA}" type="datetime1">
              <a:rPr lang="en-US" smtClean="0"/>
              <a:t>8/13/20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9991A-064A-CE4A-B518-ADBA70FA0A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9A9956-57ED-BD4E-892E-2553FC4500A4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92B6CCB-CF6B-FC4C-8737-C4779CDC7E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3" name="Picture 12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CE88AAA7-558D-7142-ACDB-27C1879383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633286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7F907-D5F1-FC45-867C-3C0C8121C199}" type="datetime1">
              <a:rPr lang="en-US" smtClean="0"/>
              <a:t>8/13/20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0368" y="638372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B10E9-29F9-C149-B0B1-F403037D60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C0AB693-1C06-9D48-8D56-4B012722AFD6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5A0C33F-6DBA-374B-91B9-C62B61EBD5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0A9E95B1-2BDB-0E44-9E77-A3F34CE3D4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716040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2125A-4220-4446-9D5E-9D8886D124C2}" type="datetime1">
              <a:rPr lang="en-US" smtClean="0"/>
              <a:t>8/13/20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1593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982BD-B7FB-BF49-8087-6E31D769C1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D04043-B8A5-B341-8E5F-07BCBCA934B3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15" name="Picture 1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1450D3F-4911-CD42-BEED-4F90F5D110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6" name="Picture 15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C2B9D5B2-26A4-5649-9186-A818021D95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43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4F9EB-60F9-B047-9198-DEA3ACAE8BD8}" type="datetime1">
              <a:rPr lang="en-US" smtClean="0"/>
              <a:t>8/13/20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430554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33230-E3C7-BE43-BC4E-2B9AEDD10F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ABD13A-FBC1-D340-9E88-EDF607B211EF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11" name="Picture 1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C7AE79C-FF70-7C44-9F6A-9B8D46E6AB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2" name="Picture 11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F0973775-2CB6-8F4E-94E1-0EBFB16D89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010781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6793D-39D3-1B4E-9875-315E2DC90FAE}" type="datetime1">
              <a:rPr lang="en-US" smtClean="0"/>
              <a:t>8/13/20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453545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777E2-D620-B047-A672-D6ACE96FF9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961A62-5834-BB4A-AF81-24E57D6393F1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7" name="Picture 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98E27ED-03D0-BD48-A0C5-CE18F70F24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8" name="Picture 7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2664356F-2D3B-9E4C-BCA7-C025D22004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605308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3C823-D04E-3640-AEB7-E28A420E8D31}" type="datetime1">
              <a:rPr lang="en-US" smtClean="0"/>
              <a:t>8/13/20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1593" y="6430554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F9B19-9008-1047-97F4-4FD9B9528B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B91F7A-3BE5-8141-BFD4-7CA3FCCF6C2C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A8CE92C-BA5A-3A45-85D2-9AFC2C02AA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7" name="Picture 6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7DBA3992-271D-CE47-9ECD-DB93C5A446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580935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75D17-C00A-0D44-B91F-27F65D87AB2A}" type="datetime1">
              <a:rPr lang="en-US" smtClean="0"/>
              <a:t>8/13/20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7837" y="638372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A31D9-F80B-FE4A-8147-92AAF9ED9B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3D130B6-65B5-AF46-8C69-50B102634986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63C6D69-7366-E34F-8722-DAC1D42F46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EDE8FAA0-3B75-0243-A33A-B12A209FBE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120646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81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24B84A8-A888-DA4C-A58F-628DA4621DBF}" type="datetime1">
              <a:rPr lang="en-US" smtClean="0"/>
              <a:t>8/13/20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817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81750"/>
            <a:ext cx="15541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F0AC7EB-9328-0843-B970-D0D03097A4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446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176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838200" y="6137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31EB928A-905A-3143-99AC-E1D24A17ABCB}" type="datetime1">
              <a:rPr lang="en-US" smtClean="0"/>
              <a:t>8/13/20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137275"/>
            <a:ext cx="1395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FF5B77E0-938C-184E-A8E0-BEB8B2DF60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038600" y="61372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2055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050" y="6197600"/>
            <a:ext cx="119062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10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svg"/><Relationship Id="rId4" Type="http://schemas.openxmlformats.org/officeDocument/2006/relationships/image" Target="../media/image67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18" Type="http://schemas.openxmlformats.org/officeDocument/2006/relationships/image" Target="../media/image31.png"/><Relationship Id="rId3" Type="http://schemas.openxmlformats.org/officeDocument/2006/relationships/image" Target="../media/image16.svg"/><Relationship Id="rId21" Type="http://schemas.openxmlformats.org/officeDocument/2006/relationships/image" Target="../media/image34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5" Type="http://schemas.openxmlformats.org/officeDocument/2006/relationships/image" Target="../media/image38.sv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24" Type="http://schemas.openxmlformats.org/officeDocument/2006/relationships/image" Target="../media/image37.pn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23" Type="http://schemas.openxmlformats.org/officeDocument/2006/relationships/image" Target="../media/image36.svg"/><Relationship Id="rId10" Type="http://schemas.openxmlformats.org/officeDocument/2006/relationships/image" Target="../media/image23.png"/><Relationship Id="rId19" Type="http://schemas.openxmlformats.org/officeDocument/2006/relationships/image" Target="../media/image32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Relationship Id="rId22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resilientdb.com/" TargetMode="Externa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sv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sv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0" Type="http://schemas.openxmlformats.org/officeDocument/2006/relationships/image" Target="../media/image47.sv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0.svg"/><Relationship Id="rId7" Type="http://schemas.openxmlformats.org/officeDocument/2006/relationships/image" Target="../media/image16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Relationship Id="rId9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0.svg"/><Relationship Id="rId7" Type="http://schemas.openxmlformats.org/officeDocument/2006/relationships/image" Target="../media/image16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Relationship Id="rId9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0.svg"/><Relationship Id="rId7" Type="http://schemas.openxmlformats.org/officeDocument/2006/relationships/image" Target="../media/image16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Relationship Id="rId9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view of a city&#10;&#10;Description automatically generated">
            <a:extLst>
              <a:ext uri="{FF2B5EF4-FFF2-40B4-BE49-F238E27FC236}">
                <a16:creationId xmlns:a16="http://schemas.microsoft.com/office/drawing/2014/main" id="{CEBDF869-4ABC-2447-816D-676182267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04132"/>
            <a:ext cx="12192000" cy="1200329"/>
          </a:xfrm>
        </p:spPr>
        <p:txBody>
          <a:bodyPr/>
          <a:lstStyle/>
          <a:p>
            <a:pPr algn="ctr"/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ResilientDB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: Global Scale Resilient </a:t>
            </a:r>
            <a:br>
              <a:rPr lang="en-US" sz="4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Blockchain Fabric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7275" y="3996688"/>
            <a:ext cx="1970353" cy="444137"/>
          </a:xfrm>
        </p:spPr>
        <p:txBody>
          <a:bodyPr/>
          <a:lstStyle/>
          <a:p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Suyash Gupta</a:t>
            </a:r>
          </a:p>
        </p:txBody>
      </p:sp>
      <p:pic>
        <p:nvPicPr>
          <p:cNvPr id="5" name="Picture 4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7A83A3B9-DB55-5644-ABFA-CED01ADDA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22561"/>
            <a:ext cx="2097104" cy="945327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1264D1A-BF44-424C-9A49-C54604A0F4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09167"/>
            <a:ext cx="2097104" cy="844805"/>
          </a:xfrm>
          <a:prstGeom prst="rect">
            <a:avLst/>
          </a:prstGeom>
        </p:spPr>
      </p:pic>
      <p:pic>
        <p:nvPicPr>
          <p:cNvPr id="8" name="Picture 7" descr="A person standing in front of a mountain&#10;&#10;Description automatically generated">
            <a:extLst>
              <a:ext uri="{FF2B5EF4-FFF2-40B4-BE49-F238E27FC236}">
                <a16:creationId xmlns:a16="http://schemas.microsoft.com/office/drawing/2014/main" id="{67196BD4-410A-C543-88F8-5E7C61B941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981" y="2338520"/>
            <a:ext cx="1716698" cy="1636103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B97F7C80-9F39-CD41-9043-3EFA4B93050F}"/>
              </a:ext>
            </a:extLst>
          </p:cNvPr>
          <p:cNvSpPr txBox="1">
            <a:spLocks/>
          </p:cNvSpPr>
          <p:nvPr/>
        </p:nvSpPr>
        <p:spPr bwMode="auto">
          <a:xfrm>
            <a:off x="2948363" y="3996688"/>
            <a:ext cx="2084812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Sajjad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Rahnama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53BC399-5D6C-DD4F-AFE4-6001797570D0}"/>
              </a:ext>
            </a:extLst>
          </p:cNvPr>
          <p:cNvSpPr txBox="1">
            <a:spLocks/>
          </p:cNvSpPr>
          <p:nvPr/>
        </p:nvSpPr>
        <p:spPr bwMode="auto">
          <a:xfrm>
            <a:off x="6177411" y="3990525"/>
            <a:ext cx="1970353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Jelle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Hellings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0A2F825-3750-8149-BC58-4B44A8C81E88}"/>
              </a:ext>
            </a:extLst>
          </p:cNvPr>
          <p:cNvSpPr txBox="1">
            <a:spLocks/>
          </p:cNvSpPr>
          <p:nvPr/>
        </p:nvSpPr>
        <p:spPr bwMode="auto">
          <a:xfrm>
            <a:off x="9231534" y="3983903"/>
            <a:ext cx="2684397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Mohammad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Sadoghi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0BBB30C-9B6C-C549-BF20-04E28645E680}"/>
              </a:ext>
            </a:extLst>
          </p:cNvPr>
          <p:cNvSpPr txBox="1">
            <a:spLocks/>
          </p:cNvSpPr>
          <p:nvPr/>
        </p:nvSpPr>
        <p:spPr bwMode="auto">
          <a:xfrm>
            <a:off x="4019705" y="4634489"/>
            <a:ext cx="3769997" cy="77457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Exploratory Systems Lab</a:t>
            </a:r>
          </a:p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University of California Davis</a:t>
            </a:r>
          </a:p>
        </p:txBody>
      </p:sp>
      <p:pic>
        <p:nvPicPr>
          <p:cNvPr id="7" name="Picture 6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90C4084A-C7EF-A143-B833-E5AABD5D82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5518" y="2333022"/>
            <a:ext cx="2419966" cy="1627099"/>
          </a:xfrm>
          <a:prstGeom prst="rect">
            <a:avLst/>
          </a:prstGeom>
        </p:spPr>
      </p:pic>
      <p:pic>
        <p:nvPicPr>
          <p:cNvPr id="15" name="Picture 14" descr="A person standing in front of a forest&#10;&#10;Description automatically generated">
            <a:extLst>
              <a:ext uri="{FF2B5EF4-FFF2-40B4-BE49-F238E27FC236}">
                <a16:creationId xmlns:a16="http://schemas.microsoft.com/office/drawing/2014/main" id="{B1E476B5-FDC6-1145-888E-A81A93C202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6155" y="2338520"/>
            <a:ext cx="1627100" cy="16271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82BD7E6-4BD3-FB4E-A184-49504E354B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94277" y="2338519"/>
            <a:ext cx="1426253" cy="166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8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9"/>
    </mc:Choice>
    <mc:Fallback xmlns="">
      <p:transition spd="slow" advTm="279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Magnifying glass">
            <a:extLst>
              <a:ext uri="{FF2B5EF4-FFF2-40B4-BE49-F238E27FC236}">
                <a16:creationId xmlns:a16="http://schemas.microsoft.com/office/drawing/2014/main" id="{4162669E-0ADB-8C46-9D71-0A1ED80F6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3337" y="-158740"/>
            <a:ext cx="1510750" cy="1510750"/>
          </a:xfrm>
          <a:prstGeom prst="rect">
            <a:avLst/>
          </a:prstGeom>
        </p:spPr>
      </p:pic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708992" y="2425148"/>
            <a:ext cx="10515600" cy="69910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Permissioned Blockchains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C83BCE-DA28-9A4F-B956-A253A3257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6C36066-5386-2749-88F9-6B85EFE0076E}"/>
              </a:ext>
            </a:extLst>
          </p:cNvPr>
          <p:cNvSpPr txBox="1">
            <a:spLocks/>
          </p:cNvSpPr>
          <p:nvPr/>
        </p:nvSpPr>
        <p:spPr bwMode="auto">
          <a:xfrm>
            <a:off x="854764" y="3861280"/>
            <a:ext cx="10515600" cy="108132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Employ traditional BFT consensus:</a:t>
            </a:r>
          </a:p>
          <a:p>
            <a:pPr algn="ctr">
              <a:lnSpc>
                <a:spcPct val="120000"/>
              </a:lnSpc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PBFT, Zyzzyva, SBFT…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4F4D484-63C3-F34D-9C01-F12D2C746DBA}"/>
              </a:ext>
            </a:extLst>
          </p:cNvPr>
          <p:cNvGrpSpPr/>
          <p:nvPr/>
        </p:nvGrpSpPr>
        <p:grpSpPr>
          <a:xfrm>
            <a:off x="708992" y="287322"/>
            <a:ext cx="914400" cy="5741499"/>
            <a:chOff x="708992" y="287322"/>
            <a:chExt cx="914400" cy="5741499"/>
          </a:xfrm>
        </p:grpSpPr>
        <p:pic>
          <p:nvPicPr>
            <p:cNvPr id="10" name="Graphic 9" descr="DJ">
              <a:extLst>
                <a:ext uri="{FF2B5EF4-FFF2-40B4-BE49-F238E27FC236}">
                  <a16:creationId xmlns:a16="http://schemas.microsoft.com/office/drawing/2014/main" id="{83815FEF-A084-B748-B13D-8192972B1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8992" y="5114421"/>
              <a:ext cx="914400" cy="914400"/>
            </a:xfrm>
            <a:prstGeom prst="rect">
              <a:avLst/>
            </a:prstGeom>
          </p:spPr>
        </p:pic>
        <p:pic>
          <p:nvPicPr>
            <p:cNvPr id="13" name="Graphic 12" descr="Pilot">
              <a:extLst>
                <a:ext uri="{FF2B5EF4-FFF2-40B4-BE49-F238E27FC236}">
                  <a16:creationId xmlns:a16="http://schemas.microsoft.com/office/drawing/2014/main" id="{4AA14D21-E2E6-B840-8CA9-3C7A929A6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08992" y="4028202"/>
              <a:ext cx="914400" cy="914400"/>
            </a:xfrm>
            <a:prstGeom prst="rect">
              <a:avLst/>
            </a:prstGeom>
          </p:spPr>
        </p:pic>
        <p:pic>
          <p:nvPicPr>
            <p:cNvPr id="17" name="Graphic 16" descr="Welder">
              <a:extLst>
                <a:ext uri="{FF2B5EF4-FFF2-40B4-BE49-F238E27FC236}">
                  <a16:creationId xmlns:a16="http://schemas.microsoft.com/office/drawing/2014/main" id="{A7DFB704-68E1-1E4F-8344-021F4F32E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08992" y="2689617"/>
              <a:ext cx="914400" cy="914400"/>
            </a:xfrm>
            <a:prstGeom prst="rect">
              <a:avLst/>
            </a:prstGeom>
          </p:spPr>
        </p:pic>
        <p:pic>
          <p:nvPicPr>
            <p:cNvPr id="19" name="Graphic 18" descr="Astronaut">
              <a:extLst>
                <a:ext uri="{FF2B5EF4-FFF2-40B4-BE49-F238E27FC236}">
                  <a16:creationId xmlns:a16="http://schemas.microsoft.com/office/drawing/2014/main" id="{E2F469AF-DA6B-DB42-9E7F-0F390365C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08992" y="1510748"/>
              <a:ext cx="914400" cy="914400"/>
            </a:xfrm>
            <a:prstGeom prst="rect">
              <a:avLst/>
            </a:prstGeom>
          </p:spPr>
        </p:pic>
        <p:pic>
          <p:nvPicPr>
            <p:cNvPr id="21" name="Graphic 20" descr="Farmer">
              <a:extLst>
                <a:ext uri="{FF2B5EF4-FFF2-40B4-BE49-F238E27FC236}">
                  <a16:creationId xmlns:a16="http://schemas.microsoft.com/office/drawing/2014/main" id="{20ECE8EA-6071-BD49-B669-0A29E720F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08992" y="287322"/>
              <a:ext cx="914400" cy="9144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1DA345D-19F8-5B48-BB2D-B27A0D4B2B0A}"/>
              </a:ext>
            </a:extLst>
          </p:cNvPr>
          <p:cNvGrpSpPr/>
          <p:nvPr/>
        </p:nvGrpSpPr>
        <p:grpSpPr>
          <a:xfrm>
            <a:off x="10363195" y="287322"/>
            <a:ext cx="914400" cy="5741499"/>
            <a:chOff x="708992" y="287322"/>
            <a:chExt cx="914400" cy="5741499"/>
          </a:xfrm>
        </p:grpSpPr>
        <p:pic>
          <p:nvPicPr>
            <p:cNvPr id="25" name="Graphic 24" descr="DJ">
              <a:extLst>
                <a:ext uri="{FF2B5EF4-FFF2-40B4-BE49-F238E27FC236}">
                  <a16:creationId xmlns:a16="http://schemas.microsoft.com/office/drawing/2014/main" id="{DF022012-88DA-C84E-A92D-D7D9CB526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8992" y="5114421"/>
              <a:ext cx="914400" cy="914400"/>
            </a:xfrm>
            <a:prstGeom prst="rect">
              <a:avLst/>
            </a:prstGeom>
          </p:spPr>
        </p:pic>
        <p:pic>
          <p:nvPicPr>
            <p:cNvPr id="26" name="Graphic 25" descr="Pilot">
              <a:extLst>
                <a:ext uri="{FF2B5EF4-FFF2-40B4-BE49-F238E27FC236}">
                  <a16:creationId xmlns:a16="http://schemas.microsoft.com/office/drawing/2014/main" id="{FF2EBEF0-8260-5944-B77F-A5E1C011D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08992" y="4028202"/>
              <a:ext cx="914400" cy="914400"/>
            </a:xfrm>
            <a:prstGeom prst="rect">
              <a:avLst/>
            </a:prstGeom>
          </p:spPr>
        </p:pic>
        <p:pic>
          <p:nvPicPr>
            <p:cNvPr id="27" name="Graphic 26" descr="Welder">
              <a:extLst>
                <a:ext uri="{FF2B5EF4-FFF2-40B4-BE49-F238E27FC236}">
                  <a16:creationId xmlns:a16="http://schemas.microsoft.com/office/drawing/2014/main" id="{F3D5330C-893B-7C45-B99F-DE8342C02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08992" y="2689617"/>
              <a:ext cx="914400" cy="914400"/>
            </a:xfrm>
            <a:prstGeom prst="rect">
              <a:avLst/>
            </a:prstGeom>
          </p:spPr>
        </p:pic>
        <p:pic>
          <p:nvPicPr>
            <p:cNvPr id="28" name="Graphic 27" descr="Astronaut">
              <a:extLst>
                <a:ext uri="{FF2B5EF4-FFF2-40B4-BE49-F238E27FC236}">
                  <a16:creationId xmlns:a16="http://schemas.microsoft.com/office/drawing/2014/main" id="{14A23F59-3A9D-F346-BBD5-B7E08A533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08992" y="1510748"/>
              <a:ext cx="914400" cy="914400"/>
            </a:xfrm>
            <a:prstGeom prst="rect">
              <a:avLst/>
            </a:prstGeom>
          </p:spPr>
        </p:pic>
        <p:pic>
          <p:nvPicPr>
            <p:cNvPr id="29" name="Graphic 28" descr="Farmer">
              <a:extLst>
                <a:ext uri="{FF2B5EF4-FFF2-40B4-BE49-F238E27FC236}">
                  <a16:creationId xmlns:a16="http://schemas.microsoft.com/office/drawing/2014/main" id="{A0AA8FC8-AE17-9A4B-B3BD-067B0E238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08992" y="287322"/>
              <a:ext cx="914400" cy="914400"/>
            </a:xfrm>
            <a:prstGeom prst="rect">
              <a:avLst/>
            </a:prstGeom>
          </p:spPr>
        </p:pic>
      </p:grpSp>
      <p:pic>
        <p:nvPicPr>
          <p:cNvPr id="30" name="Graphic 29" descr="Magnifying glass">
            <a:extLst>
              <a:ext uri="{FF2B5EF4-FFF2-40B4-BE49-F238E27FC236}">
                <a16:creationId xmlns:a16="http://schemas.microsoft.com/office/drawing/2014/main" id="{C5C113C8-3D08-A04F-B89D-889600D88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0920" y="-165423"/>
            <a:ext cx="1510750" cy="151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6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221 0.03379 L 0.00221 0.75926 " pathEditMode="relative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442 0.05787 L 0.00442 0.7574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Magnifying glass">
            <a:extLst>
              <a:ext uri="{FF2B5EF4-FFF2-40B4-BE49-F238E27FC236}">
                <a16:creationId xmlns:a16="http://schemas.microsoft.com/office/drawing/2014/main" id="{4162669E-0ADB-8C46-9D71-0A1ED80F6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3337" y="-158740"/>
            <a:ext cx="1510750" cy="1510750"/>
          </a:xfrm>
          <a:prstGeom prst="rect">
            <a:avLst/>
          </a:prstGeom>
        </p:spPr>
      </p:pic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708992" y="2425148"/>
            <a:ext cx="10515600" cy="69910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Permissioned Blockchains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C83BCE-DA28-9A4F-B956-A253A3257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6C36066-5386-2749-88F9-6B85EFE0076E}"/>
              </a:ext>
            </a:extLst>
          </p:cNvPr>
          <p:cNvSpPr txBox="1">
            <a:spLocks/>
          </p:cNvSpPr>
          <p:nvPr/>
        </p:nvSpPr>
        <p:spPr bwMode="auto">
          <a:xfrm>
            <a:off x="854764" y="4119812"/>
            <a:ext cx="10515600" cy="56425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Computationally cheap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4F4D484-63C3-F34D-9C01-F12D2C746DBA}"/>
              </a:ext>
            </a:extLst>
          </p:cNvPr>
          <p:cNvGrpSpPr/>
          <p:nvPr/>
        </p:nvGrpSpPr>
        <p:grpSpPr>
          <a:xfrm>
            <a:off x="708992" y="287322"/>
            <a:ext cx="914400" cy="5741499"/>
            <a:chOff x="708992" y="287322"/>
            <a:chExt cx="914400" cy="5741499"/>
          </a:xfrm>
        </p:grpSpPr>
        <p:pic>
          <p:nvPicPr>
            <p:cNvPr id="10" name="Graphic 9" descr="DJ">
              <a:extLst>
                <a:ext uri="{FF2B5EF4-FFF2-40B4-BE49-F238E27FC236}">
                  <a16:creationId xmlns:a16="http://schemas.microsoft.com/office/drawing/2014/main" id="{83815FEF-A084-B748-B13D-8192972B1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8992" y="5114421"/>
              <a:ext cx="914400" cy="914400"/>
            </a:xfrm>
            <a:prstGeom prst="rect">
              <a:avLst/>
            </a:prstGeom>
          </p:spPr>
        </p:pic>
        <p:pic>
          <p:nvPicPr>
            <p:cNvPr id="13" name="Graphic 12" descr="Pilot">
              <a:extLst>
                <a:ext uri="{FF2B5EF4-FFF2-40B4-BE49-F238E27FC236}">
                  <a16:creationId xmlns:a16="http://schemas.microsoft.com/office/drawing/2014/main" id="{4AA14D21-E2E6-B840-8CA9-3C7A929A6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08992" y="4028202"/>
              <a:ext cx="914400" cy="914400"/>
            </a:xfrm>
            <a:prstGeom prst="rect">
              <a:avLst/>
            </a:prstGeom>
          </p:spPr>
        </p:pic>
        <p:pic>
          <p:nvPicPr>
            <p:cNvPr id="17" name="Graphic 16" descr="Welder">
              <a:extLst>
                <a:ext uri="{FF2B5EF4-FFF2-40B4-BE49-F238E27FC236}">
                  <a16:creationId xmlns:a16="http://schemas.microsoft.com/office/drawing/2014/main" id="{A7DFB704-68E1-1E4F-8344-021F4F32E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08992" y="2689617"/>
              <a:ext cx="914400" cy="914400"/>
            </a:xfrm>
            <a:prstGeom prst="rect">
              <a:avLst/>
            </a:prstGeom>
          </p:spPr>
        </p:pic>
        <p:pic>
          <p:nvPicPr>
            <p:cNvPr id="19" name="Graphic 18" descr="Astronaut">
              <a:extLst>
                <a:ext uri="{FF2B5EF4-FFF2-40B4-BE49-F238E27FC236}">
                  <a16:creationId xmlns:a16="http://schemas.microsoft.com/office/drawing/2014/main" id="{E2F469AF-DA6B-DB42-9E7F-0F390365C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08992" y="1510748"/>
              <a:ext cx="914400" cy="914400"/>
            </a:xfrm>
            <a:prstGeom prst="rect">
              <a:avLst/>
            </a:prstGeom>
          </p:spPr>
        </p:pic>
        <p:pic>
          <p:nvPicPr>
            <p:cNvPr id="21" name="Graphic 20" descr="Farmer">
              <a:extLst>
                <a:ext uri="{FF2B5EF4-FFF2-40B4-BE49-F238E27FC236}">
                  <a16:creationId xmlns:a16="http://schemas.microsoft.com/office/drawing/2014/main" id="{20ECE8EA-6071-BD49-B669-0A29E720F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08992" y="287322"/>
              <a:ext cx="914400" cy="9144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1DA345D-19F8-5B48-BB2D-B27A0D4B2B0A}"/>
              </a:ext>
            </a:extLst>
          </p:cNvPr>
          <p:cNvGrpSpPr/>
          <p:nvPr/>
        </p:nvGrpSpPr>
        <p:grpSpPr>
          <a:xfrm>
            <a:off x="10363195" y="287322"/>
            <a:ext cx="914400" cy="5741499"/>
            <a:chOff x="708992" y="287322"/>
            <a:chExt cx="914400" cy="5741499"/>
          </a:xfrm>
        </p:grpSpPr>
        <p:pic>
          <p:nvPicPr>
            <p:cNvPr id="25" name="Graphic 24" descr="DJ">
              <a:extLst>
                <a:ext uri="{FF2B5EF4-FFF2-40B4-BE49-F238E27FC236}">
                  <a16:creationId xmlns:a16="http://schemas.microsoft.com/office/drawing/2014/main" id="{DF022012-88DA-C84E-A92D-D7D9CB526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8992" y="5114421"/>
              <a:ext cx="914400" cy="914400"/>
            </a:xfrm>
            <a:prstGeom prst="rect">
              <a:avLst/>
            </a:prstGeom>
          </p:spPr>
        </p:pic>
        <p:pic>
          <p:nvPicPr>
            <p:cNvPr id="26" name="Graphic 25" descr="Pilot">
              <a:extLst>
                <a:ext uri="{FF2B5EF4-FFF2-40B4-BE49-F238E27FC236}">
                  <a16:creationId xmlns:a16="http://schemas.microsoft.com/office/drawing/2014/main" id="{FF2EBEF0-8260-5944-B77F-A5E1C011D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08992" y="4028202"/>
              <a:ext cx="914400" cy="914400"/>
            </a:xfrm>
            <a:prstGeom prst="rect">
              <a:avLst/>
            </a:prstGeom>
          </p:spPr>
        </p:pic>
        <p:pic>
          <p:nvPicPr>
            <p:cNvPr id="27" name="Graphic 26" descr="Welder">
              <a:extLst>
                <a:ext uri="{FF2B5EF4-FFF2-40B4-BE49-F238E27FC236}">
                  <a16:creationId xmlns:a16="http://schemas.microsoft.com/office/drawing/2014/main" id="{F3D5330C-893B-7C45-B99F-DE8342C02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08992" y="2689617"/>
              <a:ext cx="914400" cy="914400"/>
            </a:xfrm>
            <a:prstGeom prst="rect">
              <a:avLst/>
            </a:prstGeom>
          </p:spPr>
        </p:pic>
        <p:pic>
          <p:nvPicPr>
            <p:cNvPr id="28" name="Graphic 27" descr="Astronaut">
              <a:extLst>
                <a:ext uri="{FF2B5EF4-FFF2-40B4-BE49-F238E27FC236}">
                  <a16:creationId xmlns:a16="http://schemas.microsoft.com/office/drawing/2014/main" id="{14A23F59-3A9D-F346-BBD5-B7E08A533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08992" y="1510748"/>
              <a:ext cx="914400" cy="914400"/>
            </a:xfrm>
            <a:prstGeom prst="rect">
              <a:avLst/>
            </a:prstGeom>
          </p:spPr>
        </p:pic>
        <p:pic>
          <p:nvPicPr>
            <p:cNvPr id="29" name="Graphic 28" descr="Farmer">
              <a:extLst>
                <a:ext uri="{FF2B5EF4-FFF2-40B4-BE49-F238E27FC236}">
                  <a16:creationId xmlns:a16="http://schemas.microsoft.com/office/drawing/2014/main" id="{A0AA8FC8-AE17-9A4B-B3BD-067B0E238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08992" y="287322"/>
              <a:ext cx="914400" cy="914400"/>
            </a:xfrm>
            <a:prstGeom prst="rect">
              <a:avLst/>
            </a:prstGeom>
          </p:spPr>
        </p:pic>
      </p:grpSp>
      <p:pic>
        <p:nvPicPr>
          <p:cNvPr id="30" name="Graphic 29" descr="Magnifying glass">
            <a:extLst>
              <a:ext uri="{FF2B5EF4-FFF2-40B4-BE49-F238E27FC236}">
                <a16:creationId xmlns:a16="http://schemas.microsoft.com/office/drawing/2014/main" id="{C5C113C8-3D08-A04F-B89D-889600D88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0920" y="-165423"/>
            <a:ext cx="1510750" cy="151075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33FA2578-B052-BA47-BA0D-06676130AAAD}"/>
              </a:ext>
            </a:extLst>
          </p:cNvPr>
          <p:cNvSpPr txBox="1">
            <a:spLocks/>
          </p:cNvSpPr>
          <p:nvPr/>
        </p:nvSpPr>
        <p:spPr bwMode="auto">
          <a:xfrm>
            <a:off x="1007164" y="5019184"/>
            <a:ext cx="10515600" cy="56425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Communication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Low Scalability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71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221 0.03379 L 0.00221 0.75926 " pathEditMode="relative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442 0.05787 L 0.00442 0.7574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7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633457" y="179247"/>
            <a:ext cx="10925085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Challenges For Geo-Scale Blockchains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4" name="Picture 3" descr="A picture containing clock, room&#10;&#10;Description automatically generated">
            <a:extLst>
              <a:ext uri="{FF2B5EF4-FFF2-40B4-BE49-F238E27FC236}">
                <a16:creationId xmlns:a16="http://schemas.microsoft.com/office/drawing/2014/main" id="{811E26B9-6DA8-D74A-BC8B-6649F92C4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867" y="1476668"/>
            <a:ext cx="9586888" cy="285534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E792F5D-C653-294A-91AC-12A042FD8DC2}"/>
              </a:ext>
            </a:extLst>
          </p:cNvPr>
          <p:cNvSpPr txBox="1">
            <a:spLocks/>
          </p:cNvSpPr>
          <p:nvPr/>
        </p:nvSpPr>
        <p:spPr bwMode="auto">
          <a:xfrm>
            <a:off x="899318" y="5396826"/>
            <a:ext cx="10515600" cy="56425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Blockchain expects 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decentralization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Replicas maybe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geo-distributed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ED6A679-70FA-3A4A-9AD7-0C4284C09CD5}"/>
              </a:ext>
            </a:extLst>
          </p:cNvPr>
          <p:cNvGrpSpPr/>
          <p:nvPr/>
        </p:nvGrpSpPr>
        <p:grpSpPr>
          <a:xfrm>
            <a:off x="1055077" y="1815921"/>
            <a:ext cx="5586884" cy="1781391"/>
            <a:chOff x="1055077" y="1815921"/>
            <a:chExt cx="5586884" cy="178139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7E44F24-9ACB-2E40-8EBE-86246C786180}"/>
                </a:ext>
              </a:extLst>
            </p:cNvPr>
            <p:cNvSpPr/>
            <p:nvPr/>
          </p:nvSpPr>
          <p:spPr>
            <a:xfrm>
              <a:off x="1055077" y="3205425"/>
              <a:ext cx="5586883" cy="391886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FFFF00"/>
                </a:highlight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767DEA0-9D90-5E48-88CD-54EFA4D1F9E4}"/>
                </a:ext>
              </a:extLst>
            </p:cNvPr>
            <p:cNvSpPr/>
            <p:nvPr/>
          </p:nvSpPr>
          <p:spPr>
            <a:xfrm>
              <a:off x="5924283" y="1815921"/>
              <a:ext cx="717678" cy="1781391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3AD63F-2F30-5A40-902B-27876440C469}"/>
              </a:ext>
            </a:extLst>
          </p:cNvPr>
          <p:cNvGrpSpPr/>
          <p:nvPr/>
        </p:nvGrpSpPr>
        <p:grpSpPr>
          <a:xfrm>
            <a:off x="6828750" y="1811014"/>
            <a:ext cx="3994320" cy="1789477"/>
            <a:chOff x="6828750" y="1811014"/>
            <a:chExt cx="3994320" cy="178947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F9AF770-1488-5A41-99D2-8F60BDDBC0FE}"/>
                </a:ext>
              </a:extLst>
            </p:cNvPr>
            <p:cNvSpPr/>
            <p:nvPr/>
          </p:nvSpPr>
          <p:spPr>
            <a:xfrm>
              <a:off x="6828750" y="3208605"/>
              <a:ext cx="3994320" cy="391886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750CE7-765D-CB43-9C34-57A2F857B28D}"/>
                </a:ext>
              </a:extLst>
            </p:cNvPr>
            <p:cNvSpPr/>
            <p:nvPr/>
          </p:nvSpPr>
          <p:spPr>
            <a:xfrm>
              <a:off x="10105392" y="1811014"/>
              <a:ext cx="717678" cy="1781391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308F70C-C809-CB43-8527-47EB5459ECA6}"/>
              </a:ext>
            </a:extLst>
          </p:cNvPr>
          <p:cNvGrpSpPr/>
          <p:nvPr/>
        </p:nvGrpSpPr>
        <p:grpSpPr>
          <a:xfrm>
            <a:off x="5577805" y="3352489"/>
            <a:ext cx="1661199" cy="1661199"/>
            <a:chOff x="5577805" y="3352489"/>
            <a:chExt cx="1661199" cy="1661199"/>
          </a:xfrm>
        </p:grpSpPr>
        <p:pic>
          <p:nvPicPr>
            <p:cNvPr id="17" name="Graphic 16" descr="Speech">
              <a:extLst>
                <a:ext uri="{FF2B5EF4-FFF2-40B4-BE49-F238E27FC236}">
                  <a16:creationId xmlns:a16="http://schemas.microsoft.com/office/drawing/2014/main" id="{D5F5CF8B-5466-F946-86BB-4F56D835D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958252">
              <a:off x="5577805" y="3352489"/>
              <a:ext cx="1661199" cy="1661199"/>
            </a:xfrm>
            <a:prstGeom prst="rect">
              <a:avLst/>
            </a:prstGeom>
          </p:spPr>
        </p:pic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10C9FB08-F84D-EC4E-A9ED-DC680D5C0D5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909567" y="3984052"/>
              <a:ext cx="1057058" cy="56425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High!</a:t>
              </a:r>
              <a:endPara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FE9CD94-663A-B143-ADE7-BD35576DCF7B}"/>
              </a:ext>
            </a:extLst>
          </p:cNvPr>
          <p:cNvGrpSpPr/>
          <p:nvPr/>
        </p:nvGrpSpPr>
        <p:grpSpPr>
          <a:xfrm>
            <a:off x="9985590" y="3384810"/>
            <a:ext cx="1661199" cy="1661199"/>
            <a:chOff x="5577805" y="3352489"/>
            <a:chExt cx="1661199" cy="1661199"/>
          </a:xfrm>
        </p:grpSpPr>
        <p:pic>
          <p:nvPicPr>
            <p:cNvPr id="23" name="Graphic 22" descr="Speech">
              <a:extLst>
                <a:ext uri="{FF2B5EF4-FFF2-40B4-BE49-F238E27FC236}">
                  <a16:creationId xmlns:a16="http://schemas.microsoft.com/office/drawing/2014/main" id="{686E17E3-45DE-B847-9DD6-9C9AF0518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958252">
              <a:off x="5577805" y="3352489"/>
              <a:ext cx="1661199" cy="1661199"/>
            </a:xfrm>
            <a:prstGeom prst="rect">
              <a:avLst/>
            </a:prstGeom>
          </p:spPr>
        </p:pic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6076E846-DC8F-CC41-A234-3EC4019E47E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909567" y="3984052"/>
              <a:ext cx="1057058" cy="56425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Low!</a:t>
              </a:r>
              <a:endPara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585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26639" y="283065"/>
            <a:ext cx="10925085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Limitations of Existing Consensus Protocols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0AA9E474-E660-204B-84E9-99BFF76D1891}"/>
              </a:ext>
            </a:extLst>
          </p:cNvPr>
          <p:cNvSpPr txBox="1">
            <a:spLocks/>
          </p:cNvSpPr>
          <p:nvPr/>
        </p:nvSpPr>
        <p:spPr bwMode="auto">
          <a:xfrm>
            <a:off x="201361" y="5116251"/>
            <a:ext cx="11789277" cy="83099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Normal-case metrics for a system with z clusters, each with n replicas of which at most f , n &gt; 3f , are Byzantine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CD1AC85-3C89-3845-92D7-6EE08B60C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92" y="1262130"/>
            <a:ext cx="11109632" cy="374452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DAC9CCB-1871-914D-8B6A-370DC2D972CF}"/>
              </a:ext>
            </a:extLst>
          </p:cNvPr>
          <p:cNvSpPr/>
          <p:nvPr/>
        </p:nvSpPr>
        <p:spPr>
          <a:xfrm>
            <a:off x="629213" y="2200871"/>
            <a:ext cx="11109632" cy="787027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13782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7D6BB81-A69F-344F-AC2C-A08EDF5E8D84}"/>
              </a:ext>
            </a:extLst>
          </p:cNvPr>
          <p:cNvSpPr/>
          <p:nvPr/>
        </p:nvSpPr>
        <p:spPr>
          <a:xfrm>
            <a:off x="532882" y="2179800"/>
            <a:ext cx="3318072" cy="11725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642174-75E4-D34E-8394-FBCDCDF783DB}"/>
              </a:ext>
            </a:extLst>
          </p:cNvPr>
          <p:cNvSpPr txBox="1"/>
          <p:nvPr/>
        </p:nvSpPr>
        <p:spPr>
          <a:xfrm>
            <a:off x="540689" y="2216271"/>
            <a:ext cx="32876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Each cluster runs PBFT to select, locally replicate, and certify a client request.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AF3EE3-0A3D-B346-9945-C5B2A95979B2}"/>
              </a:ext>
            </a:extLst>
          </p:cNvPr>
          <p:cNvSpPr/>
          <p:nvPr/>
        </p:nvSpPr>
        <p:spPr>
          <a:xfrm>
            <a:off x="4452729" y="2119512"/>
            <a:ext cx="3204031" cy="1232868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575022-F5BD-5B4D-BA0E-89222DB621FD}"/>
              </a:ext>
            </a:extLst>
          </p:cNvPr>
          <p:cNvSpPr txBox="1"/>
          <p:nvPr/>
        </p:nvSpPr>
        <p:spPr>
          <a:xfrm>
            <a:off x="4396542" y="2083098"/>
            <a:ext cx="32881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 at each cluster shares the certified client request with other clusters.</a:t>
            </a:r>
          </a:p>
        </p:txBody>
      </p:sp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360607"/>
            <a:ext cx="12192000" cy="604781"/>
          </a:xfrm>
        </p:spPr>
        <p:txBody>
          <a:bodyPr/>
          <a:lstStyle/>
          <a:p>
            <a:pPr algn="ctr"/>
            <a:r>
              <a:rPr lang="en-US" b="1" dirty="0">
                <a:latin typeface="Palatino Linotype" panose="02040502050505030304" pitchFamily="18" charset="0"/>
              </a:rPr>
              <a:t>GeoBFT Protocol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805673-978F-B348-B2C2-F32A898BFAAD}"/>
              </a:ext>
            </a:extLst>
          </p:cNvPr>
          <p:cNvSpPr/>
          <p:nvPr/>
        </p:nvSpPr>
        <p:spPr>
          <a:xfrm>
            <a:off x="8237552" y="2119512"/>
            <a:ext cx="2918790" cy="12328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219428-F9D0-734F-AE09-F930B47D5395}"/>
              </a:ext>
            </a:extLst>
          </p:cNvPr>
          <p:cNvSpPr txBox="1"/>
          <p:nvPr/>
        </p:nvSpPr>
        <p:spPr>
          <a:xfrm>
            <a:off x="890545" y="1726995"/>
            <a:ext cx="2647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 Replication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92A623-BAA8-CA41-B153-E01518F09246}"/>
              </a:ext>
            </a:extLst>
          </p:cNvPr>
          <p:cNvSpPr txBox="1"/>
          <p:nvPr/>
        </p:nvSpPr>
        <p:spPr>
          <a:xfrm>
            <a:off x="4542289" y="1678380"/>
            <a:ext cx="3098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Inter-cluster Sharing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5D5E5D-372C-694F-B0C0-DD1799750B98}"/>
              </a:ext>
            </a:extLst>
          </p:cNvPr>
          <p:cNvSpPr txBox="1"/>
          <p:nvPr/>
        </p:nvSpPr>
        <p:spPr>
          <a:xfrm>
            <a:off x="7950433" y="1676557"/>
            <a:ext cx="3549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Ordering and Execution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3A9585D1-0244-1C42-9695-DB42E11C6FCE}"/>
              </a:ext>
            </a:extLst>
          </p:cNvPr>
          <p:cNvSpPr/>
          <p:nvPr/>
        </p:nvSpPr>
        <p:spPr>
          <a:xfrm>
            <a:off x="3886784" y="2613183"/>
            <a:ext cx="492368" cy="221843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71E90FB8-1DDB-334A-9F3B-841EDE1D05FB}"/>
              </a:ext>
            </a:extLst>
          </p:cNvPr>
          <p:cNvSpPr/>
          <p:nvPr/>
        </p:nvSpPr>
        <p:spPr>
          <a:xfrm>
            <a:off x="7715251" y="2618392"/>
            <a:ext cx="492368" cy="221843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4D14E9-44BB-174F-8399-A490295724DC}"/>
              </a:ext>
            </a:extLst>
          </p:cNvPr>
          <p:cNvSpPr txBox="1"/>
          <p:nvPr/>
        </p:nvSpPr>
        <p:spPr>
          <a:xfrm>
            <a:off x="8237552" y="2179801"/>
            <a:ext cx="2896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Order the certified requests, execute them, and inform local clients.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D1031B54-C231-C44A-BB27-87B2636F442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13948" y="4048805"/>
            <a:ext cx="11555605" cy="1954253"/>
          </a:xfrm>
        </p:spPr>
        <p:txBody>
          <a:bodyPr rtlCol="0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Topology-aware protocol.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Parallel consensus at each cluster.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Low inter-cluster communication overheads.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D1EFE3-A666-3C4F-A99D-0CC4D5335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7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7" grpId="0" animBg="1"/>
      <p:bldP spid="15" grpId="0"/>
      <p:bldP spid="8" grpId="0" animBg="1"/>
      <p:bldP spid="9" grpId="0"/>
      <p:bldP spid="10" grpId="0"/>
      <p:bldP spid="11" grpId="0"/>
      <p:bldP spid="12" grpId="0" animBg="1"/>
      <p:bldP spid="13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C5B78D-E6C6-C142-8B4B-8F0AABD93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A03954C8-0EE9-3641-80A6-47458D1A14B4}"/>
              </a:ext>
            </a:extLst>
          </p:cNvPr>
          <p:cNvCxnSpPr/>
          <p:nvPr/>
        </p:nvCxnSpPr>
        <p:spPr>
          <a:xfrm>
            <a:off x="1467882" y="5027495"/>
            <a:ext cx="85039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D39F5740-F1A0-C443-BA93-CEBA08E5950B}"/>
              </a:ext>
            </a:extLst>
          </p:cNvPr>
          <p:cNvCxnSpPr/>
          <p:nvPr/>
        </p:nvCxnSpPr>
        <p:spPr>
          <a:xfrm>
            <a:off x="1467882" y="4387415"/>
            <a:ext cx="85039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C4C2B9DF-D90B-AA4F-9737-A0767CA5D8E3}"/>
              </a:ext>
            </a:extLst>
          </p:cNvPr>
          <p:cNvCxnSpPr>
            <a:cxnSpLocks/>
          </p:cNvCxnSpPr>
          <p:nvPr/>
        </p:nvCxnSpPr>
        <p:spPr>
          <a:xfrm>
            <a:off x="1467882" y="3747335"/>
            <a:ext cx="85039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E8D037C9-0DA7-3C4F-8C95-C4A3F5BBF918}"/>
              </a:ext>
            </a:extLst>
          </p:cNvPr>
          <p:cNvCxnSpPr/>
          <p:nvPr/>
        </p:nvCxnSpPr>
        <p:spPr>
          <a:xfrm>
            <a:off x="1467882" y="5667575"/>
            <a:ext cx="85039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7" name="TextBox 156">
            <a:extLst>
              <a:ext uri="{FF2B5EF4-FFF2-40B4-BE49-F238E27FC236}">
                <a16:creationId xmlns:a16="http://schemas.microsoft.com/office/drawing/2014/main" id="{15182307-17CB-164E-92B8-48D79C9B0DF1}"/>
              </a:ext>
            </a:extLst>
          </p:cNvPr>
          <p:cNvSpPr txBox="1"/>
          <p:nvPr/>
        </p:nvSpPr>
        <p:spPr>
          <a:xfrm>
            <a:off x="492868" y="3017008"/>
            <a:ext cx="734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1264BC81-6712-1A4D-8326-52CFD2D0A0A6}"/>
              </a:ext>
            </a:extLst>
          </p:cNvPr>
          <p:cNvSpPr txBox="1"/>
          <p:nvPr/>
        </p:nvSpPr>
        <p:spPr>
          <a:xfrm>
            <a:off x="852492" y="4192625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2,1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74886161-4F0B-5345-9803-3F91C48B4D38}"/>
              </a:ext>
            </a:extLst>
          </p:cNvPr>
          <p:cNvSpPr txBox="1"/>
          <p:nvPr/>
        </p:nvSpPr>
        <p:spPr>
          <a:xfrm>
            <a:off x="852492" y="4798792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2,2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D9423C70-BA0B-EC4C-BC5C-74EAFDD74D4A}"/>
              </a:ext>
            </a:extLst>
          </p:cNvPr>
          <p:cNvSpPr txBox="1"/>
          <p:nvPr/>
        </p:nvSpPr>
        <p:spPr>
          <a:xfrm>
            <a:off x="844024" y="5482909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2,3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FDD6DE0E-A8C4-8042-88D1-2631160B6792}"/>
              </a:ext>
            </a:extLst>
          </p:cNvPr>
          <p:cNvCxnSpPr>
            <a:cxnSpLocks/>
          </p:cNvCxnSpPr>
          <p:nvPr/>
        </p:nvCxnSpPr>
        <p:spPr>
          <a:xfrm>
            <a:off x="1467882" y="3112149"/>
            <a:ext cx="850392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2" name="TextBox 161">
            <a:extLst>
              <a:ext uri="{FF2B5EF4-FFF2-40B4-BE49-F238E27FC236}">
                <a16:creationId xmlns:a16="http://schemas.microsoft.com/office/drawing/2014/main" id="{9CAFDEB2-0BBB-1747-90E7-264D3D5C029B}"/>
              </a:ext>
            </a:extLst>
          </p:cNvPr>
          <p:cNvSpPr txBox="1"/>
          <p:nvPr/>
        </p:nvSpPr>
        <p:spPr>
          <a:xfrm>
            <a:off x="868916" y="3586458"/>
            <a:ext cx="4732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C2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FBA78D42-C2AD-824D-A1D9-B623854A44A4}"/>
              </a:ext>
            </a:extLst>
          </p:cNvPr>
          <p:cNvCxnSpPr>
            <a:cxnSpLocks/>
          </p:cNvCxnSpPr>
          <p:nvPr/>
        </p:nvCxnSpPr>
        <p:spPr>
          <a:xfrm>
            <a:off x="1707581" y="3125168"/>
            <a:ext cx="1129648" cy="609304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id="{3F8BC398-783B-8848-9759-7F628E93E3B5}"/>
              </a:ext>
            </a:extLst>
          </p:cNvPr>
          <p:cNvCxnSpPr>
            <a:cxnSpLocks/>
          </p:cNvCxnSpPr>
          <p:nvPr/>
        </p:nvCxnSpPr>
        <p:spPr>
          <a:xfrm>
            <a:off x="2854541" y="3747815"/>
            <a:ext cx="1171408" cy="62947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E88593CE-7446-6846-9268-32C90045D327}"/>
              </a:ext>
            </a:extLst>
          </p:cNvPr>
          <p:cNvCxnSpPr>
            <a:cxnSpLocks/>
          </p:cNvCxnSpPr>
          <p:nvPr/>
        </p:nvCxnSpPr>
        <p:spPr>
          <a:xfrm>
            <a:off x="2849548" y="3754007"/>
            <a:ext cx="1176401" cy="127191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A3E332F0-B58A-AC4A-A8A0-03F39D22B4C7}"/>
              </a:ext>
            </a:extLst>
          </p:cNvPr>
          <p:cNvCxnSpPr>
            <a:cxnSpLocks/>
          </p:cNvCxnSpPr>
          <p:nvPr/>
        </p:nvCxnSpPr>
        <p:spPr>
          <a:xfrm>
            <a:off x="2849383" y="3764350"/>
            <a:ext cx="1187096" cy="190322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C99FFFD4-946E-9441-8428-5A518CDAC756}"/>
              </a:ext>
            </a:extLst>
          </p:cNvPr>
          <p:cNvCxnSpPr/>
          <p:nvPr/>
        </p:nvCxnSpPr>
        <p:spPr>
          <a:xfrm>
            <a:off x="1648509" y="3112149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2F87B2FD-C413-014A-B305-C21D012AFA09}"/>
              </a:ext>
            </a:extLst>
          </p:cNvPr>
          <p:cNvCxnSpPr/>
          <p:nvPr/>
        </p:nvCxnSpPr>
        <p:spPr>
          <a:xfrm>
            <a:off x="2837229" y="3099749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BB69E308-CE1B-5A42-AB6F-405167C9197F}"/>
              </a:ext>
            </a:extLst>
          </p:cNvPr>
          <p:cNvCxnSpPr>
            <a:cxnSpLocks/>
          </p:cNvCxnSpPr>
          <p:nvPr/>
        </p:nvCxnSpPr>
        <p:spPr>
          <a:xfrm>
            <a:off x="4025949" y="3117847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8300DA3E-1CBB-CE4C-8D1D-71BE5DDFEF64}"/>
              </a:ext>
            </a:extLst>
          </p:cNvPr>
          <p:cNvCxnSpPr/>
          <p:nvPr/>
        </p:nvCxnSpPr>
        <p:spPr>
          <a:xfrm>
            <a:off x="5214669" y="312459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F92B12C4-9178-8A40-89E7-7AB6B982F2F5}"/>
              </a:ext>
            </a:extLst>
          </p:cNvPr>
          <p:cNvCxnSpPr/>
          <p:nvPr/>
        </p:nvCxnSpPr>
        <p:spPr>
          <a:xfrm>
            <a:off x="6403389" y="310553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CAC5B34B-2B71-B842-8160-79A44BE8303F}"/>
              </a:ext>
            </a:extLst>
          </p:cNvPr>
          <p:cNvCxnSpPr/>
          <p:nvPr/>
        </p:nvCxnSpPr>
        <p:spPr>
          <a:xfrm>
            <a:off x="7592109" y="312459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TextBox 197">
            <a:extLst>
              <a:ext uri="{FF2B5EF4-FFF2-40B4-BE49-F238E27FC236}">
                <a16:creationId xmlns:a16="http://schemas.microsoft.com/office/drawing/2014/main" id="{A3956513-2FA2-9E4A-A855-B5E6C28786A6}"/>
              </a:ext>
            </a:extLst>
          </p:cNvPr>
          <p:cNvSpPr txBox="1"/>
          <p:nvPr/>
        </p:nvSpPr>
        <p:spPr>
          <a:xfrm>
            <a:off x="7942704" y="5686581"/>
            <a:ext cx="603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9E97B0A1-F96A-D646-BF35-09B23AE23FCF}"/>
              </a:ext>
            </a:extLst>
          </p:cNvPr>
          <p:cNvSpPr txBox="1"/>
          <p:nvPr/>
        </p:nvSpPr>
        <p:spPr>
          <a:xfrm>
            <a:off x="1716804" y="5671743"/>
            <a:ext cx="1172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 Request</a:t>
            </a:r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73D908B4-B440-AD49-97B0-0009754AB98D}"/>
              </a:ext>
            </a:extLst>
          </p:cNvPr>
          <p:cNvSpPr/>
          <p:nvPr/>
        </p:nvSpPr>
        <p:spPr>
          <a:xfrm>
            <a:off x="1516371" y="3016615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id="{1AB6FE4B-C178-8144-B5D3-93E6B47F1711}"/>
              </a:ext>
            </a:extLst>
          </p:cNvPr>
          <p:cNvSpPr/>
          <p:nvPr/>
        </p:nvSpPr>
        <p:spPr>
          <a:xfrm>
            <a:off x="1516371" y="3628642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D730B509-EECA-D641-B714-E26FE8CE5A96}"/>
              </a:ext>
            </a:extLst>
          </p:cNvPr>
          <p:cNvSpPr/>
          <p:nvPr/>
        </p:nvSpPr>
        <p:spPr>
          <a:xfrm>
            <a:off x="1516371" y="4263828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id="{39271B90-4E6D-3543-A4F8-A29BA02D74DA}"/>
              </a:ext>
            </a:extLst>
          </p:cNvPr>
          <p:cNvSpPr/>
          <p:nvPr/>
        </p:nvSpPr>
        <p:spPr>
          <a:xfrm>
            <a:off x="1516371" y="4922637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159E75A9-18C7-364B-BFA1-3A5BCEC68926}"/>
              </a:ext>
            </a:extLst>
          </p:cNvPr>
          <p:cNvSpPr/>
          <p:nvPr/>
        </p:nvSpPr>
        <p:spPr>
          <a:xfrm>
            <a:off x="1516371" y="5550796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154D22DB-5D71-0F4E-94CA-242A09EDCE1E}"/>
              </a:ext>
            </a:extLst>
          </p:cNvPr>
          <p:cNvCxnSpPr/>
          <p:nvPr/>
        </p:nvCxnSpPr>
        <p:spPr>
          <a:xfrm>
            <a:off x="8780829" y="3126688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>
            <a:extLst>
              <a:ext uri="{FF2B5EF4-FFF2-40B4-BE49-F238E27FC236}">
                <a16:creationId xmlns:a16="http://schemas.microsoft.com/office/drawing/2014/main" id="{2BF5E7F7-D713-A04F-9C0B-9CE329B9B065}"/>
              </a:ext>
            </a:extLst>
          </p:cNvPr>
          <p:cNvCxnSpPr>
            <a:cxnSpLocks/>
          </p:cNvCxnSpPr>
          <p:nvPr/>
        </p:nvCxnSpPr>
        <p:spPr>
          <a:xfrm flipV="1">
            <a:off x="5241442" y="772977"/>
            <a:ext cx="1138206" cy="296834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B5DC5FF-E867-404C-B9D6-87BB8F1E0ACA}"/>
              </a:ext>
            </a:extLst>
          </p:cNvPr>
          <p:cNvCxnSpPr>
            <a:cxnSpLocks/>
          </p:cNvCxnSpPr>
          <p:nvPr/>
        </p:nvCxnSpPr>
        <p:spPr>
          <a:xfrm flipV="1">
            <a:off x="5236449" y="1386871"/>
            <a:ext cx="1169709" cy="2360638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3" name="Straight Arrow Connector 212">
            <a:extLst>
              <a:ext uri="{FF2B5EF4-FFF2-40B4-BE49-F238E27FC236}">
                <a16:creationId xmlns:a16="http://schemas.microsoft.com/office/drawing/2014/main" id="{0FD81774-92D1-D140-B3DD-1314876C1F44}"/>
              </a:ext>
            </a:extLst>
          </p:cNvPr>
          <p:cNvCxnSpPr>
            <a:cxnSpLocks/>
          </p:cNvCxnSpPr>
          <p:nvPr/>
        </p:nvCxnSpPr>
        <p:spPr>
          <a:xfrm>
            <a:off x="6423075" y="3760260"/>
            <a:ext cx="1142158" cy="12858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4" name="Straight Arrow Connector 213">
            <a:extLst>
              <a:ext uri="{FF2B5EF4-FFF2-40B4-BE49-F238E27FC236}">
                <a16:creationId xmlns:a16="http://schemas.microsoft.com/office/drawing/2014/main" id="{5E2EF254-4EEB-6E44-9C81-2306D02CE3C8}"/>
              </a:ext>
            </a:extLst>
          </p:cNvPr>
          <p:cNvCxnSpPr>
            <a:cxnSpLocks/>
          </p:cNvCxnSpPr>
          <p:nvPr/>
        </p:nvCxnSpPr>
        <p:spPr>
          <a:xfrm>
            <a:off x="6418082" y="3766451"/>
            <a:ext cx="1162420" cy="6044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5" name="Straight Arrow Connector 214">
            <a:extLst>
              <a:ext uri="{FF2B5EF4-FFF2-40B4-BE49-F238E27FC236}">
                <a16:creationId xmlns:a16="http://schemas.microsoft.com/office/drawing/2014/main" id="{CB08C6F2-C70A-4B42-8C5C-2684127D8BF0}"/>
              </a:ext>
            </a:extLst>
          </p:cNvPr>
          <p:cNvCxnSpPr>
            <a:cxnSpLocks/>
          </p:cNvCxnSpPr>
          <p:nvPr/>
        </p:nvCxnSpPr>
        <p:spPr>
          <a:xfrm flipV="1">
            <a:off x="7609300" y="3107504"/>
            <a:ext cx="1155062" cy="62947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6" name="Straight Arrow Connector 215">
            <a:extLst>
              <a:ext uri="{FF2B5EF4-FFF2-40B4-BE49-F238E27FC236}">
                <a16:creationId xmlns:a16="http://schemas.microsoft.com/office/drawing/2014/main" id="{40659831-5F97-3749-92A7-2AB91B07A3F2}"/>
              </a:ext>
            </a:extLst>
          </p:cNvPr>
          <p:cNvCxnSpPr>
            <a:cxnSpLocks/>
          </p:cNvCxnSpPr>
          <p:nvPr/>
        </p:nvCxnSpPr>
        <p:spPr>
          <a:xfrm flipV="1">
            <a:off x="7604142" y="3105408"/>
            <a:ext cx="1176565" cy="126545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7" name="Straight Arrow Connector 216">
            <a:extLst>
              <a:ext uri="{FF2B5EF4-FFF2-40B4-BE49-F238E27FC236}">
                <a16:creationId xmlns:a16="http://schemas.microsoft.com/office/drawing/2014/main" id="{A9B9060C-1CD6-AB41-8462-B4458EAF61E0}"/>
              </a:ext>
            </a:extLst>
          </p:cNvPr>
          <p:cNvCxnSpPr>
            <a:cxnSpLocks/>
          </p:cNvCxnSpPr>
          <p:nvPr/>
        </p:nvCxnSpPr>
        <p:spPr>
          <a:xfrm flipV="1">
            <a:off x="7594483" y="3117847"/>
            <a:ext cx="1169879" cy="189228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8" name="Straight Arrow Connector 217">
            <a:extLst>
              <a:ext uri="{FF2B5EF4-FFF2-40B4-BE49-F238E27FC236}">
                <a16:creationId xmlns:a16="http://schemas.microsoft.com/office/drawing/2014/main" id="{630525D3-3931-CE44-BB30-8E20284867F3}"/>
              </a:ext>
            </a:extLst>
          </p:cNvPr>
          <p:cNvCxnSpPr>
            <a:cxnSpLocks/>
          </p:cNvCxnSpPr>
          <p:nvPr/>
        </p:nvCxnSpPr>
        <p:spPr>
          <a:xfrm flipV="1">
            <a:off x="7600423" y="3113522"/>
            <a:ext cx="1180284" cy="253546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9" name="TextBox 218">
            <a:extLst>
              <a:ext uri="{FF2B5EF4-FFF2-40B4-BE49-F238E27FC236}">
                <a16:creationId xmlns:a16="http://schemas.microsoft.com/office/drawing/2014/main" id="{BDB5CE97-4875-7841-9CD4-357E204E2C3A}"/>
              </a:ext>
            </a:extLst>
          </p:cNvPr>
          <p:cNvSpPr txBox="1"/>
          <p:nvPr/>
        </p:nvSpPr>
        <p:spPr>
          <a:xfrm>
            <a:off x="3267654" y="5694148"/>
            <a:ext cx="1410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 Replication</a:t>
            </a:r>
          </a:p>
        </p:txBody>
      </p:sp>
      <p:cxnSp>
        <p:nvCxnSpPr>
          <p:cNvPr id="220" name="Straight Arrow Connector 219">
            <a:extLst>
              <a:ext uri="{FF2B5EF4-FFF2-40B4-BE49-F238E27FC236}">
                <a16:creationId xmlns:a16="http://schemas.microsoft.com/office/drawing/2014/main" id="{D58B6688-068D-DE48-B175-32157054A37F}"/>
              </a:ext>
            </a:extLst>
          </p:cNvPr>
          <p:cNvCxnSpPr>
            <a:cxnSpLocks/>
          </p:cNvCxnSpPr>
          <p:nvPr/>
        </p:nvCxnSpPr>
        <p:spPr>
          <a:xfrm>
            <a:off x="4052933" y="3743093"/>
            <a:ext cx="1171408" cy="6294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1" name="Straight Arrow Connector 220">
            <a:extLst>
              <a:ext uri="{FF2B5EF4-FFF2-40B4-BE49-F238E27FC236}">
                <a16:creationId xmlns:a16="http://schemas.microsoft.com/office/drawing/2014/main" id="{23B9DB56-D232-6D4D-9386-48A028CEDC6C}"/>
              </a:ext>
            </a:extLst>
          </p:cNvPr>
          <p:cNvCxnSpPr>
            <a:cxnSpLocks/>
          </p:cNvCxnSpPr>
          <p:nvPr/>
        </p:nvCxnSpPr>
        <p:spPr>
          <a:xfrm>
            <a:off x="4047940" y="3749285"/>
            <a:ext cx="1176401" cy="12719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2" name="Straight Arrow Connector 221">
            <a:extLst>
              <a:ext uri="{FF2B5EF4-FFF2-40B4-BE49-F238E27FC236}">
                <a16:creationId xmlns:a16="http://schemas.microsoft.com/office/drawing/2014/main" id="{1828CFE3-E08F-5948-AE40-B7B40229D9DF}"/>
              </a:ext>
            </a:extLst>
          </p:cNvPr>
          <p:cNvCxnSpPr>
            <a:cxnSpLocks/>
          </p:cNvCxnSpPr>
          <p:nvPr/>
        </p:nvCxnSpPr>
        <p:spPr>
          <a:xfrm>
            <a:off x="4047775" y="3759628"/>
            <a:ext cx="1187096" cy="19032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3" name="Straight Arrow Connector 222">
            <a:extLst>
              <a:ext uri="{FF2B5EF4-FFF2-40B4-BE49-F238E27FC236}">
                <a16:creationId xmlns:a16="http://schemas.microsoft.com/office/drawing/2014/main" id="{A8FFE085-EB81-7544-A4D8-7F514A7B8402}"/>
              </a:ext>
            </a:extLst>
          </p:cNvPr>
          <p:cNvCxnSpPr>
            <a:cxnSpLocks/>
          </p:cNvCxnSpPr>
          <p:nvPr/>
        </p:nvCxnSpPr>
        <p:spPr>
          <a:xfrm flipV="1">
            <a:off x="4052933" y="3749285"/>
            <a:ext cx="1155062" cy="6294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4" name="Straight Arrow Connector 223">
            <a:extLst>
              <a:ext uri="{FF2B5EF4-FFF2-40B4-BE49-F238E27FC236}">
                <a16:creationId xmlns:a16="http://schemas.microsoft.com/office/drawing/2014/main" id="{CA591794-3797-2D49-BFB0-8FE288C8BA28}"/>
              </a:ext>
            </a:extLst>
          </p:cNvPr>
          <p:cNvCxnSpPr>
            <a:cxnSpLocks/>
          </p:cNvCxnSpPr>
          <p:nvPr/>
        </p:nvCxnSpPr>
        <p:spPr>
          <a:xfrm flipV="1">
            <a:off x="4047775" y="3747189"/>
            <a:ext cx="1176565" cy="12654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5" name="Straight Arrow Connector 224">
            <a:extLst>
              <a:ext uri="{FF2B5EF4-FFF2-40B4-BE49-F238E27FC236}">
                <a16:creationId xmlns:a16="http://schemas.microsoft.com/office/drawing/2014/main" id="{E2CBBCF4-17DE-114D-9E95-BB3EAF6FD6AC}"/>
              </a:ext>
            </a:extLst>
          </p:cNvPr>
          <p:cNvCxnSpPr>
            <a:cxnSpLocks/>
          </p:cNvCxnSpPr>
          <p:nvPr/>
        </p:nvCxnSpPr>
        <p:spPr>
          <a:xfrm>
            <a:off x="4034798" y="5027394"/>
            <a:ext cx="1189542" cy="6288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6" name="Straight Arrow Connector 225">
            <a:extLst>
              <a:ext uri="{FF2B5EF4-FFF2-40B4-BE49-F238E27FC236}">
                <a16:creationId xmlns:a16="http://schemas.microsoft.com/office/drawing/2014/main" id="{17EE7774-48D2-6845-AF56-AA599DF01AA0}"/>
              </a:ext>
            </a:extLst>
          </p:cNvPr>
          <p:cNvCxnSpPr>
            <a:cxnSpLocks/>
          </p:cNvCxnSpPr>
          <p:nvPr/>
        </p:nvCxnSpPr>
        <p:spPr>
          <a:xfrm>
            <a:off x="4045114" y="4382693"/>
            <a:ext cx="1179226" cy="633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7" name="Straight Arrow Connector 226">
            <a:extLst>
              <a:ext uri="{FF2B5EF4-FFF2-40B4-BE49-F238E27FC236}">
                <a16:creationId xmlns:a16="http://schemas.microsoft.com/office/drawing/2014/main" id="{8F292B59-E1FA-0F41-A798-21947F1D468F}"/>
              </a:ext>
            </a:extLst>
          </p:cNvPr>
          <p:cNvCxnSpPr>
            <a:cxnSpLocks/>
          </p:cNvCxnSpPr>
          <p:nvPr/>
        </p:nvCxnSpPr>
        <p:spPr>
          <a:xfrm>
            <a:off x="4034798" y="4382693"/>
            <a:ext cx="1189543" cy="12735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8" name="Straight Arrow Connector 227">
            <a:extLst>
              <a:ext uri="{FF2B5EF4-FFF2-40B4-BE49-F238E27FC236}">
                <a16:creationId xmlns:a16="http://schemas.microsoft.com/office/drawing/2014/main" id="{001B427D-343A-6F48-8CFD-1584ED6F419C}"/>
              </a:ext>
            </a:extLst>
          </p:cNvPr>
          <p:cNvCxnSpPr>
            <a:cxnSpLocks/>
          </p:cNvCxnSpPr>
          <p:nvPr/>
        </p:nvCxnSpPr>
        <p:spPr>
          <a:xfrm flipV="1">
            <a:off x="4045114" y="4391830"/>
            <a:ext cx="1179226" cy="6307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9" name="Straight Arrow Connector 228">
            <a:extLst>
              <a:ext uri="{FF2B5EF4-FFF2-40B4-BE49-F238E27FC236}">
                <a16:creationId xmlns:a16="http://schemas.microsoft.com/office/drawing/2014/main" id="{79BAD415-A408-0C48-BD85-3D4041C53690}"/>
              </a:ext>
            </a:extLst>
          </p:cNvPr>
          <p:cNvCxnSpPr>
            <a:cxnSpLocks/>
          </p:cNvCxnSpPr>
          <p:nvPr/>
        </p:nvCxnSpPr>
        <p:spPr>
          <a:xfrm flipV="1">
            <a:off x="4045114" y="4391830"/>
            <a:ext cx="1179226" cy="12524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0" name="Straight Arrow Connector 229">
            <a:extLst>
              <a:ext uri="{FF2B5EF4-FFF2-40B4-BE49-F238E27FC236}">
                <a16:creationId xmlns:a16="http://schemas.microsoft.com/office/drawing/2014/main" id="{D8A5F607-4ADA-D04F-B8B0-27F3F5E20AB0}"/>
              </a:ext>
            </a:extLst>
          </p:cNvPr>
          <p:cNvCxnSpPr>
            <a:cxnSpLocks/>
          </p:cNvCxnSpPr>
          <p:nvPr/>
        </p:nvCxnSpPr>
        <p:spPr>
          <a:xfrm flipV="1">
            <a:off x="4035621" y="5037517"/>
            <a:ext cx="1198199" cy="6143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1" name="Straight Arrow Connector 230">
            <a:extLst>
              <a:ext uri="{FF2B5EF4-FFF2-40B4-BE49-F238E27FC236}">
                <a16:creationId xmlns:a16="http://schemas.microsoft.com/office/drawing/2014/main" id="{4A8B4973-3671-2A40-80BD-75EEE416D57A}"/>
              </a:ext>
            </a:extLst>
          </p:cNvPr>
          <p:cNvCxnSpPr>
            <a:cxnSpLocks/>
          </p:cNvCxnSpPr>
          <p:nvPr/>
        </p:nvCxnSpPr>
        <p:spPr>
          <a:xfrm flipV="1">
            <a:off x="4038116" y="3759628"/>
            <a:ext cx="1169879" cy="18922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B8AB186D-5401-6047-8EF2-5A3478851D32}"/>
              </a:ext>
            </a:extLst>
          </p:cNvPr>
          <p:cNvCxnSpPr/>
          <p:nvPr/>
        </p:nvCxnSpPr>
        <p:spPr>
          <a:xfrm>
            <a:off x="1456687" y="2041798"/>
            <a:ext cx="85039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4278A458-7AB3-5F41-ABAD-1417A899ECBE}"/>
              </a:ext>
            </a:extLst>
          </p:cNvPr>
          <p:cNvCxnSpPr/>
          <p:nvPr/>
        </p:nvCxnSpPr>
        <p:spPr>
          <a:xfrm>
            <a:off x="1456687" y="1401718"/>
            <a:ext cx="85039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AAB22529-77AE-0747-8107-121AC30272C1}"/>
              </a:ext>
            </a:extLst>
          </p:cNvPr>
          <p:cNvCxnSpPr>
            <a:cxnSpLocks/>
          </p:cNvCxnSpPr>
          <p:nvPr/>
        </p:nvCxnSpPr>
        <p:spPr>
          <a:xfrm>
            <a:off x="1456687" y="761638"/>
            <a:ext cx="850392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0B65721E-8ED9-6E4A-9050-ABFBCD19B869}"/>
              </a:ext>
            </a:extLst>
          </p:cNvPr>
          <p:cNvCxnSpPr/>
          <p:nvPr/>
        </p:nvCxnSpPr>
        <p:spPr>
          <a:xfrm>
            <a:off x="1456687" y="2681878"/>
            <a:ext cx="85039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6" name="TextBox 235">
            <a:extLst>
              <a:ext uri="{FF2B5EF4-FFF2-40B4-BE49-F238E27FC236}">
                <a16:creationId xmlns:a16="http://schemas.microsoft.com/office/drawing/2014/main" id="{7483FF73-248F-CE43-BFFE-0A87B7ADC060}"/>
              </a:ext>
            </a:extLst>
          </p:cNvPr>
          <p:cNvSpPr txBox="1"/>
          <p:nvPr/>
        </p:nvSpPr>
        <p:spPr>
          <a:xfrm>
            <a:off x="570066" y="41492"/>
            <a:ext cx="734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500DC9C8-B18B-A745-825B-63E9FDFA5FF3}"/>
              </a:ext>
            </a:extLst>
          </p:cNvPr>
          <p:cNvSpPr txBox="1"/>
          <p:nvPr/>
        </p:nvSpPr>
        <p:spPr>
          <a:xfrm>
            <a:off x="841297" y="1206928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1,1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DA17553D-36C0-EA42-995B-34086128F786}"/>
              </a:ext>
            </a:extLst>
          </p:cNvPr>
          <p:cNvSpPr txBox="1"/>
          <p:nvPr/>
        </p:nvSpPr>
        <p:spPr>
          <a:xfrm>
            <a:off x="841297" y="1813095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1,2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B48D8A95-3063-544C-914B-2C6CE096F7ED}"/>
              </a:ext>
            </a:extLst>
          </p:cNvPr>
          <p:cNvSpPr txBox="1"/>
          <p:nvPr/>
        </p:nvSpPr>
        <p:spPr>
          <a:xfrm>
            <a:off x="835513" y="2435668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1,3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42128C8C-8007-1C41-96E3-D146CC9ADAF2}"/>
              </a:ext>
            </a:extLst>
          </p:cNvPr>
          <p:cNvCxnSpPr>
            <a:cxnSpLocks/>
          </p:cNvCxnSpPr>
          <p:nvPr/>
        </p:nvCxnSpPr>
        <p:spPr>
          <a:xfrm>
            <a:off x="1456687" y="126452"/>
            <a:ext cx="850392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1" name="TextBox 240">
            <a:extLst>
              <a:ext uri="{FF2B5EF4-FFF2-40B4-BE49-F238E27FC236}">
                <a16:creationId xmlns:a16="http://schemas.microsoft.com/office/drawing/2014/main" id="{32E21EE2-7794-494D-9648-85A2D0E677AE}"/>
              </a:ext>
            </a:extLst>
          </p:cNvPr>
          <p:cNvSpPr txBox="1"/>
          <p:nvPr/>
        </p:nvSpPr>
        <p:spPr>
          <a:xfrm>
            <a:off x="857721" y="600761"/>
            <a:ext cx="4732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C1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2" name="Straight Arrow Connector 241">
            <a:extLst>
              <a:ext uri="{FF2B5EF4-FFF2-40B4-BE49-F238E27FC236}">
                <a16:creationId xmlns:a16="http://schemas.microsoft.com/office/drawing/2014/main" id="{41DC9567-B9B7-054D-A91A-3DA0EF1D106C}"/>
              </a:ext>
            </a:extLst>
          </p:cNvPr>
          <p:cNvCxnSpPr>
            <a:cxnSpLocks/>
          </p:cNvCxnSpPr>
          <p:nvPr/>
        </p:nvCxnSpPr>
        <p:spPr>
          <a:xfrm>
            <a:off x="1696386" y="139471"/>
            <a:ext cx="1129648" cy="609304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Arrow Connector 242">
            <a:extLst>
              <a:ext uri="{FF2B5EF4-FFF2-40B4-BE49-F238E27FC236}">
                <a16:creationId xmlns:a16="http://schemas.microsoft.com/office/drawing/2014/main" id="{56CCE07D-3D5B-0A41-9C4A-0095ECF7887E}"/>
              </a:ext>
            </a:extLst>
          </p:cNvPr>
          <p:cNvCxnSpPr>
            <a:cxnSpLocks/>
          </p:cNvCxnSpPr>
          <p:nvPr/>
        </p:nvCxnSpPr>
        <p:spPr>
          <a:xfrm>
            <a:off x="2843346" y="762118"/>
            <a:ext cx="1171408" cy="62947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:a16="http://schemas.microsoft.com/office/drawing/2014/main" id="{968CD625-C605-D34F-8153-C1DCE9396584}"/>
              </a:ext>
            </a:extLst>
          </p:cNvPr>
          <p:cNvCxnSpPr>
            <a:cxnSpLocks/>
          </p:cNvCxnSpPr>
          <p:nvPr/>
        </p:nvCxnSpPr>
        <p:spPr>
          <a:xfrm>
            <a:off x="2838353" y="768310"/>
            <a:ext cx="1176401" cy="127191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5" name="Straight Arrow Connector 244">
            <a:extLst>
              <a:ext uri="{FF2B5EF4-FFF2-40B4-BE49-F238E27FC236}">
                <a16:creationId xmlns:a16="http://schemas.microsoft.com/office/drawing/2014/main" id="{BBE8F755-A726-6A49-ADAB-A2EEBBC02ACD}"/>
              </a:ext>
            </a:extLst>
          </p:cNvPr>
          <p:cNvCxnSpPr>
            <a:cxnSpLocks/>
          </p:cNvCxnSpPr>
          <p:nvPr/>
        </p:nvCxnSpPr>
        <p:spPr>
          <a:xfrm>
            <a:off x="2838188" y="778653"/>
            <a:ext cx="1187096" cy="190322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77CDC9F7-1EAD-BD4B-996C-DAAE3E9BA1DB}"/>
              </a:ext>
            </a:extLst>
          </p:cNvPr>
          <p:cNvCxnSpPr/>
          <p:nvPr/>
        </p:nvCxnSpPr>
        <p:spPr>
          <a:xfrm>
            <a:off x="1637314" y="12645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BE11153E-E349-A640-87CB-2408355FD9D9}"/>
              </a:ext>
            </a:extLst>
          </p:cNvPr>
          <p:cNvCxnSpPr/>
          <p:nvPr/>
        </p:nvCxnSpPr>
        <p:spPr>
          <a:xfrm>
            <a:off x="2826034" y="11405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>
            <a:extLst>
              <a:ext uri="{FF2B5EF4-FFF2-40B4-BE49-F238E27FC236}">
                <a16:creationId xmlns:a16="http://schemas.microsoft.com/office/drawing/2014/main" id="{F44C1564-0A28-9443-8A13-D93B943298EE}"/>
              </a:ext>
            </a:extLst>
          </p:cNvPr>
          <p:cNvCxnSpPr>
            <a:cxnSpLocks/>
          </p:cNvCxnSpPr>
          <p:nvPr/>
        </p:nvCxnSpPr>
        <p:spPr>
          <a:xfrm>
            <a:off x="4014754" y="132150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772B6FEA-B342-2142-9D3A-879C9F308E4F}"/>
              </a:ext>
            </a:extLst>
          </p:cNvPr>
          <p:cNvCxnSpPr/>
          <p:nvPr/>
        </p:nvCxnSpPr>
        <p:spPr>
          <a:xfrm>
            <a:off x="5203474" y="138895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E8AB66AC-F31B-D24C-96E3-5F54D999ED5C}"/>
              </a:ext>
            </a:extLst>
          </p:cNvPr>
          <p:cNvCxnSpPr/>
          <p:nvPr/>
        </p:nvCxnSpPr>
        <p:spPr>
          <a:xfrm>
            <a:off x="6392194" y="119836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0950DFED-36D5-E945-B38C-60C5E073CA78}"/>
              </a:ext>
            </a:extLst>
          </p:cNvPr>
          <p:cNvCxnSpPr/>
          <p:nvPr/>
        </p:nvCxnSpPr>
        <p:spPr>
          <a:xfrm>
            <a:off x="7580914" y="138895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2" name="Oval 251">
            <a:extLst>
              <a:ext uri="{FF2B5EF4-FFF2-40B4-BE49-F238E27FC236}">
                <a16:creationId xmlns:a16="http://schemas.microsoft.com/office/drawing/2014/main" id="{857A5DFD-40AA-6B40-8641-47748B24EF19}"/>
              </a:ext>
            </a:extLst>
          </p:cNvPr>
          <p:cNvSpPr/>
          <p:nvPr/>
        </p:nvSpPr>
        <p:spPr>
          <a:xfrm>
            <a:off x="1505176" y="30918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3" name="Oval 252">
            <a:extLst>
              <a:ext uri="{FF2B5EF4-FFF2-40B4-BE49-F238E27FC236}">
                <a16:creationId xmlns:a16="http://schemas.microsoft.com/office/drawing/2014/main" id="{BEE34C3A-5D8A-2446-8083-FE153F486A3E}"/>
              </a:ext>
            </a:extLst>
          </p:cNvPr>
          <p:cNvSpPr/>
          <p:nvPr/>
        </p:nvSpPr>
        <p:spPr>
          <a:xfrm>
            <a:off x="1505176" y="642945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4" name="Oval 253">
            <a:extLst>
              <a:ext uri="{FF2B5EF4-FFF2-40B4-BE49-F238E27FC236}">
                <a16:creationId xmlns:a16="http://schemas.microsoft.com/office/drawing/2014/main" id="{8C7CD49F-1195-E948-B8E4-EA22B2B3E0C5}"/>
              </a:ext>
            </a:extLst>
          </p:cNvPr>
          <p:cNvSpPr/>
          <p:nvPr/>
        </p:nvSpPr>
        <p:spPr>
          <a:xfrm>
            <a:off x="1505176" y="1278131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5" name="Oval 254">
            <a:extLst>
              <a:ext uri="{FF2B5EF4-FFF2-40B4-BE49-F238E27FC236}">
                <a16:creationId xmlns:a16="http://schemas.microsoft.com/office/drawing/2014/main" id="{1DAAFFBF-C43E-A947-880F-53CCB0FFA4BC}"/>
              </a:ext>
            </a:extLst>
          </p:cNvPr>
          <p:cNvSpPr/>
          <p:nvPr/>
        </p:nvSpPr>
        <p:spPr>
          <a:xfrm>
            <a:off x="1505176" y="1936940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" name="Oval 255">
            <a:extLst>
              <a:ext uri="{FF2B5EF4-FFF2-40B4-BE49-F238E27FC236}">
                <a16:creationId xmlns:a16="http://schemas.microsoft.com/office/drawing/2014/main" id="{D54BE4D8-1131-DD41-894C-03549A76C1DB}"/>
              </a:ext>
            </a:extLst>
          </p:cNvPr>
          <p:cNvSpPr/>
          <p:nvPr/>
        </p:nvSpPr>
        <p:spPr>
          <a:xfrm>
            <a:off x="1505176" y="2565099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0791FF5A-08F1-4C48-A261-A783EE3107DD}"/>
              </a:ext>
            </a:extLst>
          </p:cNvPr>
          <p:cNvCxnSpPr/>
          <p:nvPr/>
        </p:nvCxnSpPr>
        <p:spPr>
          <a:xfrm>
            <a:off x="8769634" y="14099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Arrow Connector 257">
            <a:extLst>
              <a:ext uri="{FF2B5EF4-FFF2-40B4-BE49-F238E27FC236}">
                <a16:creationId xmlns:a16="http://schemas.microsoft.com/office/drawing/2014/main" id="{645996DC-2574-9A44-AF01-81A1A2FDC26D}"/>
              </a:ext>
            </a:extLst>
          </p:cNvPr>
          <p:cNvCxnSpPr>
            <a:cxnSpLocks/>
          </p:cNvCxnSpPr>
          <p:nvPr/>
        </p:nvCxnSpPr>
        <p:spPr>
          <a:xfrm>
            <a:off x="5230247" y="755620"/>
            <a:ext cx="1141704" cy="3004579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9" name="Straight Arrow Connector 258">
            <a:extLst>
              <a:ext uri="{FF2B5EF4-FFF2-40B4-BE49-F238E27FC236}">
                <a16:creationId xmlns:a16="http://schemas.microsoft.com/office/drawing/2014/main" id="{A0FDC877-5021-A34A-9F5D-B660FFBC8B5B}"/>
              </a:ext>
            </a:extLst>
          </p:cNvPr>
          <p:cNvCxnSpPr>
            <a:cxnSpLocks/>
          </p:cNvCxnSpPr>
          <p:nvPr/>
        </p:nvCxnSpPr>
        <p:spPr>
          <a:xfrm>
            <a:off x="5225254" y="761812"/>
            <a:ext cx="1133282" cy="360009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0" name="Straight Arrow Connector 259">
            <a:extLst>
              <a:ext uri="{FF2B5EF4-FFF2-40B4-BE49-F238E27FC236}">
                <a16:creationId xmlns:a16="http://schemas.microsoft.com/office/drawing/2014/main" id="{BFA5F08D-D383-5240-8DC2-F9095C7A23CC}"/>
              </a:ext>
            </a:extLst>
          </p:cNvPr>
          <p:cNvCxnSpPr>
            <a:cxnSpLocks/>
          </p:cNvCxnSpPr>
          <p:nvPr/>
        </p:nvCxnSpPr>
        <p:spPr>
          <a:xfrm>
            <a:off x="6406887" y="780753"/>
            <a:ext cx="1140215" cy="12585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61" name="Straight Arrow Connector 260">
            <a:extLst>
              <a:ext uri="{FF2B5EF4-FFF2-40B4-BE49-F238E27FC236}">
                <a16:creationId xmlns:a16="http://schemas.microsoft.com/office/drawing/2014/main" id="{08118A01-0C7A-154E-8BAB-EB628F407380}"/>
              </a:ext>
            </a:extLst>
          </p:cNvPr>
          <p:cNvCxnSpPr>
            <a:cxnSpLocks/>
          </p:cNvCxnSpPr>
          <p:nvPr/>
        </p:nvCxnSpPr>
        <p:spPr>
          <a:xfrm>
            <a:off x="6406722" y="791096"/>
            <a:ext cx="1140380" cy="5982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62" name="Straight Arrow Connector 261">
            <a:extLst>
              <a:ext uri="{FF2B5EF4-FFF2-40B4-BE49-F238E27FC236}">
                <a16:creationId xmlns:a16="http://schemas.microsoft.com/office/drawing/2014/main" id="{8453C9C5-B447-204A-B405-7019EC14B454}"/>
              </a:ext>
            </a:extLst>
          </p:cNvPr>
          <p:cNvCxnSpPr>
            <a:cxnSpLocks/>
          </p:cNvCxnSpPr>
          <p:nvPr/>
        </p:nvCxnSpPr>
        <p:spPr>
          <a:xfrm flipV="1">
            <a:off x="7598105" y="121807"/>
            <a:ext cx="1155062" cy="62947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3" name="Straight Arrow Connector 262">
            <a:extLst>
              <a:ext uri="{FF2B5EF4-FFF2-40B4-BE49-F238E27FC236}">
                <a16:creationId xmlns:a16="http://schemas.microsoft.com/office/drawing/2014/main" id="{D7D04E8B-2320-F940-9171-660C1FB08487}"/>
              </a:ext>
            </a:extLst>
          </p:cNvPr>
          <p:cNvCxnSpPr>
            <a:cxnSpLocks/>
          </p:cNvCxnSpPr>
          <p:nvPr/>
        </p:nvCxnSpPr>
        <p:spPr>
          <a:xfrm flipV="1">
            <a:off x="7592947" y="119711"/>
            <a:ext cx="1176565" cy="126545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4" name="Straight Arrow Connector 263">
            <a:extLst>
              <a:ext uri="{FF2B5EF4-FFF2-40B4-BE49-F238E27FC236}">
                <a16:creationId xmlns:a16="http://schemas.microsoft.com/office/drawing/2014/main" id="{D471A3EC-A839-2F46-A3CF-99649DC81E46}"/>
              </a:ext>
            </a:extLst>
          </p:cNvPr>
          <p:cNvCxnSpPr>
            <a:cxnSpLocks/>
          </p:cNvCxnSpPr>
          <p:nvPr/>
        </p:nvCxnSpPr>
        <p:spPr>
          <a:xfrm flipV="1">
            <a:off x="7583288" y="132150"/>
            <a:ext cx="1169879" cy="189228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5" name="Straight Arrow Connector 264">
            <a:extLst>
              <a:ext uri="{FF2B5EF4-FFF2-40B4-BE49-F238E27FC236}">
                <a16:creationId xmlns:a16="http://schemas.microsoft.com/office/drawing/2014/main" id="{FDB52CD5-BE66-0B4C-973A-6FD4875D12B0}"/>
              </a:ext>
            </a:extLst>
          </p:cNvPr>
          <p:cNvCxnSpPr>
            <a:cxnSpLocks/>
          </p:cNvCxnSpPr>
          <p:nvPr/>
        </p:nvCxnSpPr>
        <p:spPr>
          <a:xfrm flipV="1">
            <a:off x="7589228" y="127825"/>
            <a:ext cx="1180284" cy="253546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6" name="Straight Arrow Connector 265">
            <a:extLst>
              <a:ext uri="{FF2B5EF4-FFF2-40B4-BE49-F238E27FC236}">
                <a16:creationId xmlns:a16="http://schemas.microsoft.com/office/drawing/2014/main" id="{43D4747D-842E-FC49-9BBF-AA8540A993DA}"/>
              </a:ext>
            </a:extLst>
          </p:cNvPr>
          <p:cNvCxnSpPr>
            <a:cxnSpLocks/>
          </p:cNvCxnSpPr>
          <p:nvPr/>
        </p:nvCxnSpPr>
        <p:spPr>
          <a:xfrm>
            <a:off x="4041738" y="757396"/>
            <a:ext cx="1171408" cy="6294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7" name="Straight Arrow Connector 266">
            <a:extLst>
              <a:ext uri="{FF2B5EF4-FFF2-40B4-BE49-F238E27FC236}">
                <a16:creationId xmlns:a16="http://schemas.microsoft.com/office/drawing/2014/main" id="{81E5BEB9-9EA0-224F-8D87-F9F1F9DD5D37}"/>
              </a:ext>
            </a:extLst>
          </p:cNvPr>
          <p:cNvCxnSpPr>
            <a:cxnSpLocks/>
          </p:cNvCxnSpPr>
          <p:nvPr/>
        </p:nvCxnSpPr>
        <p:spPr>
          <a:xfrm>
            <a:off x="4036745" y="763588"/>
            <a:ext cx="1176401" cy="12719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8" name="Straight Arrow Connector 267">
            <a:extLst>
              <a:ext uri="{FF2B5EF4-FFF2-40B4-BE49-F238E27FC236}">
                <a16:creationId xmlns:a16="http://schemas.microsoft.com/office/drawing/2014/main" id="{1FA14320-F69E-5D40-921E-0CDAC41BC2D1}"/>
              </a:ext>
            </a:extLst>
          </p:cNvPr>
          <p:cNvCxnSpPr>
            <a:cxnSpLocks/>
          </p:cNvCxnSpPr>
          <p:nvPr/>
        </p:nvCxnSpPr>
        <p:spPr>
          <a:xfrm>
            <a:off x="4036580" y="773931"/>
            <a:ext cx="1187096" cy="19032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9" name="Straight Arrow Connector 268">
            <a:extLst>
              <a:ext uri="{FF2B5EF4-FFF2-40B4-BE49-F238E27FC236}">
                <a16:creationId xmlns:a16="http://schemas.microsoft.com/office/drawing/2014/main" id="{7192ED4D-4C80-7E45-9E89-D1AA84454BAD}"/>
              </a:ext>
            </a:extLst>
          </p:cNvPr>
          <p:cNvCxnSpPr>
            <a:cxnSpLocks/>
          </p:cNvCxnSpPr>
          <p:nvPr/>
        </p:nvCxnSpPr>
        <p:spPr>
          <a:xfrm flipV="1">
            <a:off x="4041738" y="763588"/>
            <a:ext cx="1155062" cy="6294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B68C6120-588C-9D49-8493-6144C76D5665}"/>
              </a:ext>
            </a:extLst>
          </p:cNvPr>
          <p:cNvCxnSpPr>
            <a:cxnSpLocks/>
          </p:cNvCxnSpPr>
          <p:nvPr/>
        </p:nvCxnSpPr>
        <p:spPr>
          <a:xfrm flipV="1">
            <a:off x="4036580" y="761492"/>
            <a:ext cx="1176565" cy="12654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1" name="Straight Arrow Connector 270">
            <a:extLst>
              <a:ext uri="{FF2B5EF4-FFF2-40B4-BE49-F238E27FC236}">
                <a16:creationId xmlns:a16="http://schemas.microsoft.com/office/drawing/2014/main" id="{D6940B58-0E7D-7D42-97DB-A0DD2E9FA443}"/>
              </a:ext>
            </a:extLst>
          </p:cNvPr>
          <p:cNvCxnSpPr>
            <a:cxnSpLocks/>
          </p:cNvCxnSpPr>
          <p:nvPr/>
        </p:nvCxnSpPr>
        <p:spPr>
          <a:xfrm>
            <a:off x="4023603" y="2041697"/>
            <a:ext cx="1189542" cy="6288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2" name="Straight Arrow Connector 271">
            <a:extLst>
              <a:ext uri="{FF2B5EF4-FFF2-40B4-BE49-F238E27FC236}">
                <a16:creationId xmlns:a16="http://schemas.microsoft.com/office/drawing/2014/main" id="{F6EC0A08-BE3E-914B-AADB-39B6E837E8DB}"/>
              </a:ext>
            </a:extLst>
          </p:cNvPr>
          <p:cNvCxnSpPr>
            <a:cxnSpLocks/>
          </p:cNvCxnSpPr>
          <p:nvPr/>
        </p:nvCxnSpPr>
        <p:spPr>
          <a:xfrm>
            <a:off x="4033919" y="1396996"/>
            <a:ext cx="1179226" cy="633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3" name="Straight Arrow Connector 272">
            <a:extLst>
              <a:ext uri="{FF2B5EF4-FFF2-40B4-BE49-F238E27FC236}">
                <a16:creationId xmlns:a16="http://schemas.microsoft.com/office/drawing/2014/main" id="{FC8AA9D3-3030-4C4A-9C0D-F4ED16D68212}"/>
              </a:ext>
            </a:extLst>
          </p:cNvPr>
          <p:cNvCxnSpPr>
            <a:cxnSpLocks/>
          </p:cNvCxnSpPr>
          <p:nvPr/>
        </p:nvCxnSpPr>
        <p:spPr>
          <a:xfrm>
            <a:off x="4023603" y="1396996"/>
            <a:ext cx="1189543" cy="12735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4" name="Straight Arrow Connector 273">
            <a:extLst>
              <a:ext uri="{FF2B5EF4-FFF2-40B4-BE49-F238E27FC236}">
                <a16:creationId xmlns:a16="http://schemas.microsoft.com/office/drawing/2014/main" id="{90478584-9CFE-644C-AB8B-F0FD996FD4B9}"/>
              </a:ext>
            </a:extLst>
          </p:cNvPr>
          <p:cNvCxnSpPr>
            <a:cxnSpLocks/>
          </p:cNvCxnSpPr>
          <p:nvPr/>
        </p:nvCxnSpPr>
        <p:spPr>
          <a:xfrm flipV="1">
            <a:off x="4033919" y="1406133"/>
            <a:ext cx="1179226" cy="6307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5" name="Straight Arrow Connector 274">
            <a:extLst>
              <a:ext uri="{FF2B5EF4-FFF2-40B4-BE49-F238E27FC236}">
                <a16:creationId xmlns:a16="http://schemas.microsoft.com/office/drawing/2014/main" id="{F0A20F61-AE6C-E144-A890-22790FA0ABDB}"/>
              </a:ext>
            </a:extLst>
          </p:cNvPr>
          <p:cNvCxnSpPr>
            <a:cxnSpLocks/>
          </p:cNvCxnSpPr>
          <p:nvPr/>
        </p:nvCxnSpPr>
        <p:spPr>
          <a:xfrm flipV="1">
            <a:off x="4033919" y="1406133"/>
            <a:ext cx="1179226" cy="12524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6" name="Straight Arrow Connector 275">
            <a:extLst>
              <a:ext uri="{FF2B5EF4-FFF2-40B4-BE49-F238E27FC236}">
                <a16:creationId xmlns:a16="http://schemas.microsoft.com/office/drawing/2014/main" id="{A0232AF7-D4A6-AB4D-AD9A-0EDA48A5F230}"/>
              </a:ext>
            </a:extLst>
          </p:cNvPr>
          <p:cNvCxnSpPr>
            <a:cxnSpLocks/>
          </p:cNvCxnSpPr>
          <p:nvPr/>
        </p:nvCxnSpPr>
        <p:spPr>
          <a:xfrm flipV="1">
            <a:off x="4024426" y="2051820"/>
            <a:ext cx="1198199" cy="6143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7" name="Straight Arrow Connector 276">
            <a:extLst>
              <a:ext uri="{FF2B5EF4-FFF2-40B4-BE49-F238E27FC236}">
                <a16:creationId xmlns:a16="http://schemas.microsoft.com/office/drawing/2014/main" id="{813A716D-64F5-CE4F-A35A-BF4E1D6AFD15}"/>
              </a:ext>
            </a:extLst>
          </p:cNvPr>
          <p:cNvCxnSpPr>
            <a:cxnSpLocks/>
          </p:cNvCxnSpPr>
          <p:nvPr/>
        </p:nvCxnSpPr>
        <p:spPr>
          <a:xfrm flipV="1">
            <a:off x="4026921" y="773931"/>
            <a:ext cx="1169879" cy="18922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8" name="TextBox 277">
            <a:extLst>
              <a:ext uri="{FF2B5EF4-FFF2-40B4-BE49-F238E27FC236}">
                <a16:creationId xmlns:a16="http://schemas.microsoft.com/office/drawing/2014/main" id="{679AA020-419F-3642-9F5D-81561319F4C8}"/>
              </a:ext>
            </a:extLst>
          </p:cNvPr>
          <p:cNvSpPr txBox="1"/>
          <p:nvPr/>
        </p:nvSpPr>
        <p:spPr>
          <a:xfrm>
            <a:off x="5349388" y="5672521"/>
            <a:ext cx="740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Global </a:t>
            </a:r>
          </a:p>
          <a:p>
            <a:pPr algn="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Sharing</a:t>
            </a: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AA088395-E81B-4F41-AB96-2E9295E1616C}"/>
              </a:ext>
            </a:extLst>
          </p:cNvPr>
          <p:cNvSpPr txBox="1"/>
          <p:nvPr/>
        </p:nvSpPr>
        <p:spPr>
          <a:xfrm>
            <a:off x="6618491" y="5682519"/>
            <a:ext cx="74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</a:t>
            </a:r>
          </a:p>
          <a:p>
            <a:pPr algn="ct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Sharing</a:t>
            </a:r>
          </a:p>
        </p:txBody>
      </p:sp>
      <p:cxnSp>
        <p:nvCxnSpPr>
          <p:cNvPr id="280" name="Straight Arrow Connector 279">
            <a:extLst>
              <a:ext uri="{FF2B5EF4-FFF2-40B4-BE49-F238E27FC236}">
                <a16:creationId xmlns:a16="http://schemas.microsoft.com/office/drawing/2014/main" id="{612BC8DF-639C-8A47-86F9-69B1FB4B1BD1}"/>
              </a:ext>
            </a:extLst>
          </p:cNvPr>
          <p:cNvCxnSpPr/>
          <p:nvPr/>
        </p:nvCxnSpPr>
        <p:spPr>
          <a:xfrm>
            <a:off x="10607040" y="121807"/>
            <a:ext cx="0" cy="253498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1" name="Straight Arrow Connector 280">
            <a:extLst>
              <a:ext uri="{FF2B5EF4-FFF2-40B4-BE49-F238E27FC236}">
                <a16:creationId xmlns:a16="http://schemas.microsoft.com/office/drawing/2014/main" id="{97C8E1E1-F2A9-554D-A45B-1F5058163EF9}"/>
              </a:ext>
            </a:extLst>
          </p:cNvPr>
          <p:cNvCxnSpPr/>
          <p:nvPr/>
        </p:nvCxnSpPr>
        <p:spPr>
          <a:xfrm>
            <a:off x="10607040" y="3099749"/>
            <a:ext cx="0" cy="253498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2" name="TextBox 281">
            <a:extLst>
              <a:ext uri="{FF2B5EF4-FFF2-40B4-BE49-F238E27FC236}">
                <a16:creationId xmlns:a16="http://schemas.microsoft.com/office/drawing/2014/main" id="{DF94256A-6C5E-0141-B448-391554DCF760}"/>
              </a:ext>
            </a:extLst>
          </p:cNvPr>
          <p:cNvSpPr txBox="1"/>
          <p:nvPr/>
        </p:nvSpPr>
        <p:spPr>
          <a:xfrm>
            <a:off x="10725671" y="1145701"/>
            <a:ext cx="11240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Cluster 1</a:t>
            </a:r>
          </a:p>
          <a:p>
            <a:pPr algn="ctr"/>
            <a:r>
              <a:rPr lang="en-US" dirty="0">
                <a:latin typeface="Palatino Linotype" panose="02040502050505030304" pitchFamily="18" charset="0"/>
              </a:rPr>
              <a:t>C</a:t>
            </a:r>
            <a:r>
              <a:rPr lang="en-US" baseline="-25000" dirty="0">
                <a:latin typeface="Palatino Linotype" panose="02040502050505030304" pitchFamily="18" charset="0"/>
              </a:rPr>
              <a:t>1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83" name="TextBox 282">
            <a:extLst>
              <a:ext uri="{FF2B5EF4-FFF2-40B4-BE49-F238E27FC236}">
                <a16:creationId xmlns:a16="http://schemas.microsoft.com/office/drawing/2014/main" id="{9AE51D69-CACD-D04D-AB38-373F9022B510}"/>
              </a:ext>
            </a:extLst>
          </p:cNvPr>
          <p:cNvSpPr txBox="1"/>
          <p:nvPr/>
        </p:nvSpPr>
        <p:spPr>
          <a:xfrm>
            <a:off x="10854092" y="3869459"/>
            <a:ext cx="1103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Cluster 2</a:t>
            </a:r>
          </a:p>
          <a:p>
            <a:pPr algn="ctr"/>
            <a:r>
              <a:rPr lang="en-US" dirty="0">
                <a:latin typeface="Palatino Linotype" panose="02040502050505030304" pitchFamily="18" charset="0"/>
              </a:rPr>
              <a:t>C</a:t>
            </a:r>
            <a:r>
              <a:rPr lang="en-US" baseline="-25000" dirty="0">
                <a:latin typeface="Palatino Linotype" panose="02040502050505030304" pitchFamily="18" charset="0"/>
              </a:rPr>
              <a:t>2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84" name="Rounded Rectangle 283">
            <a:extLst>
              <a:ext uri="{FF2B5EF4-FFF2-40B4-BE49-F238E27FC236}">
                <a16:creationId xmlns:a16="http://schemas.microsoft.com/office/drawing/2014/main" id="{C5520D95-5080-2742-87B3-C2DFAB43164C}"/>
              </a:ext>
            </a:extLst>
          </p:cNvPr>
          <p:cNvSpPr/>
          <p:nvPr/>
        </p:nvSpPr>
        <p:spPr>
          <a:xfrm>
            <a:off x="3101009" y="774723"/>
            <a:ext cx="1924215" cy="20260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alatino Linotype" panose="02040502050505030304" pitchFamily="18" charset="0"/>
              </a:rPr>
              <a:t>Local PBFT Consensus on T</a:t>
            </a:r>
            <a:r>
              <a:rPr lang="en-US" sz="1600" baseline="-25000" dirty="0">
                <a:solidFill>
                  <a:schemeClr val="tx1"/>
                </a:solidFill>
                <a:latin typeface="Palatino Linotype" panose="02040502050505030304" pitchFamily="18" charset="0"/>
              </a:rPr>
              <a:t>1</a:t>
            </a:r>
            <a:endParaRPr lang="en-US" sz="16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85" name="Rounded Rectangle 284">
            <a:extLst>
              <a:ext uri="{FF2B5EF4-FFF2-40B4-BE49-F238E27FC236}">
                <a16:creationId xmlns:a16="http://schemas.microsoft.com/office/drawing/2014/main" id="{5A2D3AB0-7CE3-7446-85AA-C4C541B48E06}"/>
              </a:ext>
            </a:extLst>
          </p:cNvPr>
          <p:cNvSpPr/>
          <p:nvPr/>
        </p:nvSpPr>
        <p:spPr>
          <a:xfrm>
            <a:off x="3101915" y="3634125"/>
            <a:ext cx="1924215" cy="20260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alatino Linotype" panose="02040502050505030304" pitchFamily="18" charset="0"/>
              </a:rPr>
              <a:t>Local PBFT Consensus on T</a:t>
            </a:r>
            <a:r>
              <a:rPr lang="en-US" sz="1600" baseline="-25000" dirty="0">
                <a:solidFill>
                  <a:schemeClr val="tx1"/>
                </a:solidFill>
                <a:latin typeface="Palatino Linotype" panose="02040502050505030304" pitchFamily="18" charset="0"/>
              </a:rPr>
              <a:t>2</a:t>
            </a:r>
            <a:endParaRPr lang="en-US" sz="16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286" name="Straight Arrow Connector 285">
            <a:extLst>
              <a:ext uri="{FF2B5EF4-FFF2-40B4-BE49-F238E27FC236}">
                <a16:creationId xmlns:a16="http://schemas.microsoft.com/office/drawing/2014/main" id="{581674F5-D41B-3943-A1C3-A1C237AB481B}"/>
              </a:ext>
            </a:extLst>
          </p:cNvPr>
          <p:cNvCxnSpPr>
            <a:cxnSpLocks/>
          </p:cNvCxnSpPr>
          <p:nvPr/>
        </p:nvCxnSpPr>
        <p:spPr>
          <a:xfrm>
            <a:off x="6376861" y="758439"/>
            <a:ext cx="1179900" cy="19079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7" name="Straight Arrow Connector 286">
            <a:extLst>
              <a:ext uri="{FF2B5EF4-FFF2-40B4-BE49-F238E27FC236}">
                <a16:creationId xmlns:a16="http://schemas.microsoft.com/office/drawing/2014/main" id="{EA9D1693-8CE2-4F4E-A9F0-C98233FD3642}"/>
              </a:ext>
            </a:extLst>
          </p:cNvPr>
          <p:cNvCxnSpPr>
            <a:cxnSpLocks/>
          </p:cNvCxnSpPr>
          <p:nvPr/>
        </p:nvCxnSpPr>
        <p:spPr>
          <a:xfrm>
            <a:off x="6426401" y="1427232"/>
            <a:ext cx="1106891" cy="12458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8" name="Straight Arrow Connector 287">
            <a:extLst>
              <a:ext uri="{FF2B5EF4-FFF2-40B4-BE49-F238E27FC236}">
                <a16:creationId xmlns:a16="http://schemas.microsoft.com/office/drawing/2014/main" id="{ABBA5B52-7F62-2B49-BE33-F8F7BA610D0E}"/>
              </a:ext>
            </a:extLst>
          </p:cNvPr>
          <p:cNvCxnSpPr>
            <a:cxnSpLocks/>
          </p:cNvCxnSpPr>
          <p:nvPr/>
        </p:nvCxnSpPr>
        <p:spPr>
          <a:xfrm>
            <a:off x="6426279" y="1425283"/>
            <a:ext cx="1107013" cy="6069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9" name="Straight Arrow Connector 288">
            <a:extLst>
              <a:ext uri="{FF2B5EF4-FFF2-40B4-BE49-F238E27FC236}">
                <a16:creationId xmlns:a16="http://schemas.microsoft.com/office/drawing/2014/main" id="{BA1884DC-1BA5-624E-864B-0D905B83E6C3}"/>
              </a:ext>
            </a:extLst>
          </p:cNvPr>
          <p:cNvCxnSpPr>
            <a:cxnSpLocks/>
          </p:cNvCxnSpPr>
          <p:nvPr/>
        </p:nvCxnSpPr>
        <p:spPr>
          <a:xfrm flipV="1">
            <a:off x="6431028" y="775056"/>
            <a:ext cx="1147513" cy="6349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0" name="Straight Arrow Connector 289">
            <a:extLst>
              <a:ext uri="{FF2B5EF4-FFF2-40B4-BE49-F238E27FC236}">
                <a16:creationId xmlns:a16="http://schemas.microsoft.com/office/drawing/2014/main" id="{A1B2583F-9EC1-8B4E-B705-97332ADEE5DF}"/>
              </a:ext>
            </a:extLst>
          </p:cNvPr>
          <p:cNvCxnSpPr>
            <a:cxnSpLocks/>
          </p:cNvCxnSpPr>
          <p:nvPr/>
        </p:nvCxnSpPr>
        <p:spPr>
          <a:xfrm flipV="1">
            <a:off x="6417720" y="3755419"/>
            <a:ext cx="1167714" cy="6203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1" name="Straight Arrow Connector 290">
            <a:extLst>
              <a:ext uri="{FF2B5EF4-FFF2-40B4-BE49-F238E27FC236}">
                <a16:creationId xmlns:a16="http://schemas.microsoft.com/office/drawing/2014/main" id="{049A2B16-A09A-8E49-99A1-803DE44201D2}"/>
              </a:ext>
            </a:extLst>
          </p:cNvPr>
          <p:cNvCxnSpPr>
            <a:cxnSpLocks/>
          </p:cNvCxnSpPr>
          <p:nvPr/>
        </p:nvCxnSpPr>
        <p:spPr>
          <a:xfrm>
            <a:off x="6416888" y="4399585"/>
            <a:ext cx="1116404" cy="6198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2" name="Straight Arrow Connector 291">
            <a:extLst>
              <a:ext uri="{FF2B5EF4-FFF2-40B4-BE49-F238E27FC236}">
                <a16:creationId xmlns:a16="http://schemas.microsoft.com/office/drawing/2014/main" id="{FA2D7C69-A550-F440-B234-6F90E52EFF21}"/>
              </a:ext>
            </a:extLst>
          </p:cNvPr>
          <p:cNvCxnSpPr>
            <a:cxnSpLocks/>
          </p:cNvCxnSpPr>
          <p:nvPr/>
        </p:nvCxnSpPr>
        <p:spPr>
          <a:xfrm>
            <a:off x="6411739" y="4400652"/>
            <a:ext cx="1160169" cy="12340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3" name="Straight Arrow Connector 292">
            <a:extLst>
              <a:ext uri="{FF2B5EF4-FFF2-40B4-BE49-F238E27FC236}">
                <a16:creationId xmlns:a16="http://schemas.microsoft.com/office/drawing/2014/main" id="{C6A0D9FD-4D8C-594F-87C9-4B85D461AD71}"/>
              </a:ext>
            </a:extLst>
          </p:cNvPr>
          <p:cNvCxnSpPr>
            <a:cxnSpLocks/>
          </p:cNvCxnSpPr>
          <p:nvPr/>
        </p:nvCxnSpPr>
        <p:spPr>
          <a:xfrm>
            <a:off x="6412087" y="3750282"/>
            <a:ext cx="1179900" cy="19079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94" name="TextBox 293">
            <a:extLst>
              <a:ext uri="{FF2B5EF4-FFF2-40B4-BE49-F238E27FC236}">
                <a16:creationId xmlns:a16="http://schemas.microsoft.com/office/drawing/2014/main" id="{7C04CCE2-2565-1941-A379-8D495EF6E999}"/>
              </a:ext>
            </a:extLst>
          </p:cNvPr>
          <p:cNvSpPr txBox="1"/>
          <p:nvPr/>
        </p:nvSpPr>
        <p:spPr>
          <a:xfrm>
            <a:off x="2380192" y="140149"/>
            <a:ext cx="561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1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5" name="TextBox 294">
            <a:extLst>
              <a:ext uri="{FF2B5EF4-FFF2-40B4-BE49-F238E27FC236}">
                <a16:creationId xmlns:a16="http://schemas.microsoft.com/office/drawing/2014/main" id="{5B8D5C62-5816-4C41-9D1A-CC9D6ED7E1D7}"/>
              </a:ext>
            </a:extLst>
          </p:cNvPr>
          <p:cNvSpPr txBox="1"/>
          <p:nvPr/>
        </p:nvSpPr>
        <p:spPr>
          <a:xfrm>
            <a:off x="2312128" y="3109610"/>
            <a:ext cx="561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5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8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0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/>
      <p:bldP spid="199" grpId="0"/>
      <p:bldP spid="219" grpId="0"/>
      <p:bldP spid="278" grpId="0"/>
      <p:bldP spid="279" grpId="0"/>
      <p:bldP spid="284" grpId="0" animBg="1"/>
      <p:bldP spid="285" grpId="0" animBg="1"/>
      <p:bldP spid="294" grpId="0"/>
      <p:bldP spid="29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495837" y="557475"/>
            <a:ext cx="109728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Local Replication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786988"/>
            <a:ext cx="12192000" cy="4195892"/>
          </a:xfrm>
        </p:spPr>
        <p:txBody>
          <a:bodyPr rtlCol="0"/>
          <a:lstStyle/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 err="1">
                <a:latin typeface="Palatino Linotype" panose="02040502050505030304" pitchFamily="18" charset="0"/>
              </a:rPr>
              <a:t>GeoBFT</a:t>
            </a:r>
            <a:r>
              <a:rPr lang="en-US" sz="2400" dirty="0">
                <a:latin typeface="Palatino Linotype" panose="02040502050505030304" pitchFamily="18" charset="0"/>
              </a:rPr>
              <a:t> employs PBFT for local replication.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Tolerates up to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f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</a:rPr>
              <a:t>failure out of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3f+1 </a:t>
            </a:r>
            <a:r>
              <a:rPr lang="en-US" sz="2400" dirty="0">
                <a:latin typeface="Palatino Linotype" panose="02040502050505030304" pitchFamily="18" charset="0"/>
              </a:rPr>
              <a:t>replicas 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Three phases of which two require quadratic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</a:rPr>
              <a:t>communication complexity.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Safety</a:t>
            </a:r>
            <a:r>
              <a:rPr lang="en-US" sz="2400" dirty="0">
                <a:latin typeface="Palatino Linotype" panose="02040502050505030304" pitchFamily="18" charset="0"/>
              </a:rPr>
              <a:t> is </a:t>
            </a: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always</a:t>
            </a:r>
            <a:r>
              <a:rPr lang="en-US" sz="2400" dirty="0">
                <a:latin typeface="Palatino Linotype" panose="02040502050505030304" pitchFamily="18" charset="0"/>
              </a:rPr>
              <a:t> guaranteed and </a:t>
            </a: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Liveness</a:t>
            </a:r>
            <a:r>
              <a:rPr lang="en-US" sz="2400" dirty="0">
                <a:latin typeface="Palatino Linotype" panose="02040502050505030304" pitchFamily="18" charset="0"/>
              </a:rPr>
              <a:t> is guaranteed in </a:t>
            </a: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periods of partial synchrony.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View-Change</a:t>
            </a:r>
            <a:r>
              <a:rPr lang="en-US" sz="2400" dirty="0">
                <a:solidFill>
                  <a:srgbClr val="C00000"/>
                </a:solidFill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</a:rPr>
              <a:t>protocol for replacing malicious primary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810267-75B5-5040-B223-144F51ABB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6" name="Graphic 5" descr="Database">
            <a:extLst>
              <a:ext uri="{FF2B5EF4-FFF2-40B4-BE49-F238E27FC236}">
                <a16:creationId xmlns:a16="http://schemas.microsoft.com/office/drawing/2014/main" id="{4E4B1B32-40D0-5E47-8710-FE244D430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67070" y="1651087"/>
            <a:ext cx="1238026" cy="1642012"/>
          </a:xfrm>
          <a:prstGeom prst="rect">
            <a:avLst/>
          </a:prstGeom>
        </p:spPr>
      </p:pic>
      <p:pic>
        <p:nvPicPr>
          <p:cNvPr id="8" name="Graphic 7" descr="Database">
            <a:extLst>
              <a:ext uri="{FF2B5EF4-FFF2-40B4-BE49-F238E27FC236}">
                <a16:creationId xmlns:a16="http://schemas.microsoft.com/office/drawing/2014/main" id="{1E8C4A60-3182-C747-8D47-BCD927ABA6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79866" y="1651087"/>
            <a:ext cx="1238026" cy="1642012"/>
          </a:xfrm>
          <a:prstGeom prst="rect">
            <a:avLst/>
          </a:prstGeom>
        </p:spPr>
      </p:pic>
      <p:sp>
        <p:nvSpPr>
          <p:cNvPr id="3" name="Circular Arrow 2">
            <a:extLst>
              <a:ext uri="{FF2B5EF4-FFF2-40B4-BE49-F238E27FC236}">
                <a16:creationId xmlns:a16="http://schemas.microsoft.com/office/drawing/2014/main" id="{2A5FB157-9A45-1B49-9CD3-9E4DCE2B101E}"/>
              </a:ext>
            </a:extLst>
          </p:cNvPr>
          <p:cNvSpPr/>
          <p:nvPr/>
        </p:nvSpPr>
        <p:spPr>
          <a:xfrm>
            <a:off x="9060853" y="1457968"/>
            <a:ext cx="1219934" cy="1014125"/>
          </a:xfrm>
          <a:prstGeom prst="circular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ircular Arrow 8">
            <a:extLst>
              <a:ext uri="{FF2B5EF4-FFF2-40B4-BE49-F238E27FC236}">
                <a16:creationId xmlns:a16="http://schemas.microsoft.com/office/drawing/2014/main" id="{08E7F900-6B2E-E443-9913-A6F2D02EE198}"/>
              </a:ext>
            </a:extLst>
          </p:cNvPr>
          <p:cNvSpPr/>
          <p:nvPr/>
        </p:nvSpPr>
        <p:spPr>
          <a:xfrm rot="10800000">
            <a:off x="9141560" y="2550062"/>
            <a:ext cx="1219934" cy="1014125"/>
          </a:xfrm>
          <a:prstGeom prst="circular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55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uiExpand="1" build="p"/>
      <p:bldP spid="3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405076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PBFT Civil Execution</a:t>
            </a:r>
            <a:endParaRPr lang="en-US" altLang="en-US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1874635" y="4109919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/>
          <p:nvPr/>
        </p:nvCxnSpPr>
        <p:spPr>
          <a:xfrm>
            <a:off x="1874635" y="3469839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1874635" y="2829759"/>
            <a:ext cx="92354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1874635" y="4749999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894544" y="2014077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579078" y="3275049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2645A2-D313-4726-A58F-1D8015742594}"/>
              </a:ext>
            </a:extLst>
          </p:cNvPr>
          <p:cNvSpPr txBox="1"/>
          <p:nvPr/>
        </p:nvSpPr>
        <p:spPr>
          <a:xfrm>
            <a:off x="579078" y="3881216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412365" y="4484651"/>
            <a:ext cx="13853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 </a:t>
            </a:r>
          </a:p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1874635" y="2194573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678857" y="2668882"/>
            <a:ext cx="1114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2114334" y="2207592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3932817" y="2836431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3932817" y="2836431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3932817" y="2829759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2104017" y="219457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3932817" y="220911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761617" y="2209112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590417" y="219874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5769436" y="2823088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5771933" y="2836431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FD82366-6A64-46E4-A550-0EDD3F55675F}"/>
              </a:ext>
            </a:extLst>
          </p:cNvPr>
          <p:cNvCxnSpPr>
            <a:cxnSpLocks/>
          </p:cNvCxnSpPr>
          <p:nvPr/>
        </p:nvCxnSpPr>
        <p:spPr>
          <a:xfrm>
            <a:off x="5751301" y="4114540"/>
            <a:ext cx="1844108" cy="6369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7496F28-A145-4495-9631-B39E24071410}"/>
              </a:ext>
            </a:extLst>
          </p:cNvPr>
          <p:cNvCxnSpPr>
            <a:cxnSpLocks/>
          </p:cNvCxnSpPr>
          <p:nvPr/>
        </p:nvCxnSpPr>
        <p:spPr>
          <a:xfrm>
            <a:off x="5761617" y="3469839"/>
            <a:ext cx="1846770" cy="6361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181AD57-3858-4983-899F-C4E709471A59}"/>
              </a:ext>
            </a:extLst>
          </p:cNvPr>
          <p:cNvCxnSpPr>
            <a:cxnSpLocks/>
          </p:cNvCxnSpPr>
          <p:nvPr/>
        </p:nvCxnSpPr>
        <p:spPr>
          <a:xfrm>
            <a:off x="5751301" y="3469839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872D7D5-EC7F-4DF5-8862-DEDCED1464BC}"/>
              </a:ext>
            </a:extLst>
          </p:cNvPr>
          <p:cNvCxnSpPr>
            <a:cxnSpLocks/>
          </p:cNvCxnSpPr>
          <p:nvPr/>
        </p:nvCxnSpPr>
        <p:spPr>
          <a:xfrm flipV="1">
            <a:off x="5761617" y="3476039"/>
            <a:ext cx="1828799" cy="6336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419217" y="2187957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136269" y="2213076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169318" y="4843379"/>
            <a:ext cx="1600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 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273262" y="4838594"/>
            <a:ext cx="1135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 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069431" y="4831270"/>
            <a:ext cx="11801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Commit </a:t>
            </a:r>
          </a:p>
        </p:txBody>
      </p: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7E5C4081-05C2-47D9-B9FC-E95B8D087EF4}"/>
              </a:ext>
            </a:extLst>
          </p:cNvPr>
          <p:cNvCxnSpPr>
            <a:cxnSpLocks/>
          </p:cNvCxnSpPr>
          <p:nvPr/>
        </p:nvCxnSpPr>
        <p:spPr>
          <a:xfrm flipV="1">
            <a:off x="7611048" y="2816896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CEEF9964-3F56-48B7-9B73-56CCF0194CD7}"/>
              </a:ext>
            </a:extLst>
          </p:cNvPr>
          <p:cNvCxnSpPr>
            <a:cxnSpLocks/>
          </p:cNvCxnSpPr>
          <p:nvPr/>
        </p:nvCxnSpPr>
        <p:spPr>
          <a:xfrm flipV="1">
            <a:off x="7613545" y="2830239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129AF4AC-8D21-49FE-8C5F-F19DBE3A7819}"/>
              </a:ext>
            </a:extLst>
          </p:cNvPr>
          <p:cNvCxnSpPr>
            <a:cxnSpLocks/>
          </p:cNvCxnSpPr>
          <p:nvPr/>
        </p:nvCxnSpPr>
        <p:spPr>
          <a:xfrm>
            <a:off x="7592913" y="4108348"/>
            <a:ext cx="1844108" cy="6369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D3062CA9-3BC6-475C-B4B5-AAC3728011A3}"/>
              </a:ext>
            </a:extLst>
          </p:cNvPr>
          <p:cNvCxnSpPr>
            <a:cxnSpLocks/>
          </p:cNvCxnSpPr>
          <p:nvPr/>
        </p:nvCxnSpPr>
        <p:spPr>
          <a:xfrm>
            <a:off x="7603229" y="3463647"/>
            <a:ext cx="1815988" cy="6361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D7B54EDE-6105-4838-897F-5161CD790A55}"/>
              </a:ext>
            </a:extLst>
          </p:cNvPr>
          <p:cNvCxnSpPr>
            <a:cxnSpLocks/>
          </p:cNvCxnSpPr>
          <p:nvPr/>
        </p:nvCxnSpPr>
        <p:spPr>
          <a:xfrm>
            <a:off x="7592913" y="3463647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1926913D-7CDF-4A38-8A67-1FA64FD48760}"/>
              </a:ext>
            </a:extLst>
          </p:cNvPr>
          <p:cNvCxnSpPr>
            <a:cxnSpLocks/>
          </p:cNvCxnSpPr>
          <p:nvPr/>
        </p:nvCxnSpPr>
        <p:spPr>
          <a:xfrm flipV="1">
            <a:off x="7603229" y="3469847"/>
            <a:ext cx="1828799" cy="6336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>
            <a:off x="7582597" y="2834335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>
            <a:off x="7582597" y="2834335"/>
            <a:ext cx="1839115" cy="125430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7582597" y="2827663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514212" y="4762358"/>
            <a:ext cx="109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1949758" y="2099039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1949758" y="2711066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1949758" y="3346252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1949758" y="4005061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1949758" y="4633220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D65A8912-D48C-5349-8548-F02EB2FDF086}"/>
              </a:ext>
            </a:extLst>
          </p:cNvPr>
          <p:cNvSpPr/>
          <p:nvPr/>
        </p:nvSpPr>
        <p:spPr>
          <a:xfrm>
            <a:off x="9460148" y="2695758"/>
            <a:ext cx="2373947" cy="21942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alatino Linotype" panose="02040502050505030304" pitchFamily="18" charset="0"/>
              </a:rPr>
              <a:t>Construct certificates that include T and n-f Commit messages.</a:t>
            </a:r>
          </a:p>
        </p:txBody>
      </p:sp>
    </p:spTree>
    <p:extLst>
      <p:ext uri="{BB962C8B-B14F-4D97-AF65-F5344CB8AC3E}">
        <p14:creationId xmlns:p14="http://schemas.microsoft.com/office/powerpoint/2010/main" val="428142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9" grpId="0"/>
      <p:bldP spid="168" grpId="0"/>
      <p:bldP spid="169" grpId="0"/>
      <p:bldP spid="170" grpId="0"/>
      <p:bldP spid="215" grpId="0"/>
      <p:bldP spid="5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276888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Inter-Cluster Sharing</a:t>
            </a:r>
            <a:endParaRPr lang="en-US" altLang="en-US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>
            <a:cxnSpLocks/>
          </p:cNvCxnSpPr>
          <p:nvPr/>
        </p:nvCxnSpPr>
        <p:spPr>
          <a:xfrm>
            <a:off x="3771803" y="3655642"/>
            <a:ext cx="4927816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>
            <a:cxnSpLocks/>
          </p:cNvCxnSpPr>
          <p:nvPr/>
        </p:nvCxnSpPr>
        <p:spPr>
          <a:xfrm>
            <a:off x="3771803" y="3015562"/>
            <a:ext cx="4927816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3771803" y="2375482"/>
            <a:ext cx="4927816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>
            <a:cxnSpLocks/>
          </p:cNvCxnSpPr>
          <p:nvPr/>
        </p:nvCxnSpPr>
        <p:spPr>
          <a:xfrm>
            <a:off x="3771803" y="4295722"/>
            <a:ext cx="492781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3117121" y="1313318"/>
            <a:ext cx="546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C1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3125461" y="2820772"/>
            <a:ext cx="569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2,1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2645A2-D313-4726-A58F-1D8015742594}"/>
              </a:ext>
            </a:extLst>
          </p:cNvPr>
          <p:cNvSpPr txBox="1"/>
          <p:nvPr/>
        </p:nvSpPr>
        <p:spPr>
          <a:xfrm>
            <a:off x="3125461" y="3426939"/>
            <a:ext cx="569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2,2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3125461" y="4030374"/>
            <a:ext cx="569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2,3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 flipV="1">
            <a:off x="3771803" y="1490030"/>
            <a:ext cx="4927816" cy="378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3143488" y="2214605"/>
            <a:ext cx="546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C2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4054879" y="1545808"/>
            <a:ext cx="2227225" cy="813005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4072933" y="1560822"/>
            <a:ext cx="2151623" cy="1436856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>
            <a:cxnSpLocks/>
            <a:endCxn id="52" idx="0"/>
          </p:cNvCxnSpPr>
          <p:nvPr/>
        </p:nvCxnSpPr>
        <p:spPr>
          <a:xfrm flipH="1">
            <a:off x="3970870" y="1493814"/>
            <a:ext cx="30316" cy="268512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>
            <a:cxnSpLocks/>
          </p:cNvCxnSpPr>
          <p:nvPr/>
        </p:nvCxnSpPr>
        <p:spPr>
          <a:xfrm flipH="1">
            <a:off x="6251240" y="1508353"/>
            <a:ext cx="23127" cy="278736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>
            <a:cxnSpLocks/>
          </p:cNvCxnSpPr>
          <p:nvPr/>
        </p:nvCxnSpPr>
        <p:spPr>
          <a:xfrm flipH="1">
            <a:off x="8588498" y="1490030"/>
            <a:ext cx="1" cy="279925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6282082" y="2395837"/>
            <a:ext cx="2314153" cy="61177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>
            <a:off x="6288587" y="2406035"/>
            <a:ext cx="2299911" cy="119921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FD82366-6A64-46E4-A550-0EDD3F55675F}"/>
              </a:ext>
            </a:extLst>
          </p:cNvPr>
          <p:cNvCxnSpPr>
            <a:cxnSpLocks/>
          </p:cNvCxnSpPr>
          <p:nvPr/>
        </p:nvCxnSpPr>
        <p:spPr>
          <a:xfrm>
            <a:off x="6288588" y="2414660"/>
            <a:ext cx="2304903" cy="187462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7496F28-A145-4495-9631-B39E24071410}"/>
              </a:ext>
            </a:extLst>
          </p:cNvPr>
          <p:cNvCxnSpPr>
            <a:cxnSpLocks/>
          </p:cNvCxnSpPr>
          <p:nvPr/>
        </p:nvCxnSpPr>
        <p:spPr>
          <a:xfrm>
            <a:off x="6296303" y="3035917"/>
            <a:ext cx="2310166" cy="60783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181AD57-3858-4983-899F-C4E709471A59}"/>
              </a:ext>
            </a:extLst>
          </p:cNvPr>
          <p:cNvCxnSpPr>
            <a:cxnSpLocks/>
          </p:cNvCxnSpPr>
          <p:nvPr/>
        </p:nvCxnSpPr>
        <p:spPr>
          <a:xfrm>
            <a:off x="6278353" y="3027449"/>
            <a:ext cx="2315138" cy="12479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872D7D5-EC7F-4DF5-8862-DEDCED1464BC}"/>
              </a:ext>
            </a:extLst>
          </p:cNvPr>
          <p:cNvCxnSpPr>
            <a:cxnSpLocks/>
          </p:cNvCxnSpPr>
          <p:nvPr/>
        </p:nvCxnSpPr>
        <p:spPr>
          <a:xfrm>
            <a:off x="6296303" y="2414660"/>
            <a:ext cx="2292195" cy="5623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6562974" y="4329024"/>
            <a:ext cx="1527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 Phase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4241373" y="4324623"/>
            <a:ext cx="1670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Global Phase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3846926" y="1398280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3846926" y="2256789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3846926" y="2891975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3846926" y="3550784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3846926" y="4178943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318197" y="4941300"/>
            <a:ext cx="11555605" cy="114371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The Primary P</a:t>
            </a:r>
            <a:r>
              <a:rPr lang="en-US" sz="2400" baseline="-25000" dirty="0">
                <a:latin typeface="Palatino Linotype" panose="02040502050505030304" pitchFamily="18" charset="0"/>
              </a:rPr>
              <a:t>C1</a:t>
            </a:r>
            <a:r>
              <a:rPr lang="en-US" sz="2400" dirty="0">
                <a:latin typeface="Palatino Linotype" panose="02040502050505030304" pitchFamily="18" charset="0"/>
              </a:rPr>
              <a:t> sends a certificate that includes the client request and commit messages from n-f replicas of Cluster C</a:t>
            </a:r>
            <a:r>
              <a:rPr lang="en-US" sz="2400" baseline="-25000" dirty="0">
                <a:latin typeface="Palatino Linotype" panose="02040502050505030304" pitchFamily="18" charset="0"/>
              </a:rPr>
              <a:t>1 </a:t>
            </a:r>
            <a:r>
              <a:rPr lang="en-US" sz="2400" dirty="0">
                <a:latin typeface="Palatino Linotype" panose="0204050205050503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268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/>
      <p:bldP spid="2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276888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Ordering and Execution</a:t>
            </a:r>
            <a:endParaRPr lang="en-US" altLang="en-US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792051" y="2012544"/>
            <a:ext cx="10515600" cy="246208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200000"/>
              </a:lnSpc>
              <a:buNone/>
            </a:pPr>
            <a:r>
              <a:rPr lang="en-US" sz="2400" dirty="0" err="1">
                <a:latin typeface="Palatino Linotype" panose="02040502050505030304" pitchFamily="18" charset="0"/>
              </a:rPr>
              <a:t>GeoBFT</a:t>
            </a:r>
            <a:r>
              <a:rPr lang="en-US" sz="2400" dirty="0">
                <a:latin typeface="Palatino Linotype" panose="02040502050505030304" pitchFamily="18" charset="0"/>
              </a:rPr>
              <a:t> orders requests deterministically.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For </a:t>
            </a:r>
            <a:r>
              <a:rPr lang="en-US" sz="2400" dirty="0" err="1">
                <a:latin typeface="Palatino Linotype" panose="02040502050505030304" pitchFamily="18" charset="0"/>
              </a:rPr>
              <a:t>i</a:t>
            </a:r>
            <a:r>
              <a:rPr lang="en-US" sz="2400" dirty="0">
                <a:latin typeface="Palatino Linotype" panose="02040502050505030304" pitchFamily="18" charset="0"/>
              </a:rPr>
              <a:t> &lt; j, requests of Cluster C</a:t>
            </a:r>
            <a:r>
              <a:rPr lang="en-US" sz="2400" baseline="-25000" dirty="0">
                <a:latin typeface="Palatino Linotype" panose="02040502050505030304" pitchFamily="18" charset="0"/>
              </a:rPr>
              <a:t>i</a:t>
            </a:r>
            <a:r>
              <a:rPr lang="en-US" sz="2400" dirty="0">
                <a:latin typeface="Palatino Linotype" panose="02040502050505030304" pitchFamily="18" charset="0"/>
              </a:rPr>
              <a:t> are executed before requests of cluster </a:t>
            </a:r>
            <a:r>
              <a:rPr lang="en-US" sz="2400" dirty="0" err="1">
                <a:latin typeface="Palatino Linotype" panose="02040502050505030304" pitchFamily="18" charset="0"/>
              </a:rPr>
              <a:t>C</a:t>
            </a:r>
            <a:r>
              <a:rPr lang="en-US" sz="2400" baseline="-25000" dirty="0" err="1">
                <a:latin typeface="Palatino Linotype" panose="02040502050505030304" pitchFamily="18" charset="0"/>
              </a:rPr>
              <a:t>j</a:t>
            </a:r>
            <a:r>
              <a:rPr lang="en-US" sz="2400" dirty="0">
                <a:latin typeface="Palatino Linotype" panose="02040502050505030304" pitchFamily="18" charset="0"/>
              </a:rPr>
              <a:t>.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For example: requests of C</a:t>
            </a:r>
            <a:r>
              <a:rPr lang="en-US" sz="2400" baseline="-25000" dirty="0">
                <a:latin typeface="Palatino Linotype" panose="02040502050505030304" pitchFamily="18" charset="0"/>
              </a:rPr>
              <a:t>1</a:t>
            </a:r>
            <a:r>
              <a:rPr lang="en-US" sz="2400" dirty="0">
                <a:latin typeface="Palatino Linotype" panose="02040502050505030304" pitchFamily="18" charset="0"/>
              </a:rPr>
              <a:t> are executed before C</a:t>
            </a:r>
            <a:r>
              <a:rPr lang="en-US" sz="2400" baseline="-25000" dirty="0">
                <a:latin typeface="Palatino Linotype" panose="02040502050505030304" pitchFamily="18" charset="0"/>
              </a:rPr>
              <a:t>2 </a:t>
            </a:r>
            <a:r>
              <a:rPr lang="en-US" sz="2400" dirty="0">
                <a:latin typeface="Palatino Linotype" panose="0204050205050503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471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9F94B-F981-2649-979D-25621EA53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11A79D1-75D9-3249-87E6-17430B3F4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38844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Blockchain Applications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AE98F3A-2FEF-9E41-9484-CA952D54BF59}"/>
              </a:ext>
            </a:extLst>
          </p:cNvPr>
          <p:cNvGrpSpPr/>
          <p:nvPr/>
        </p:nvGrpSpPr>
        <p:grpSpPr>
          <a:xfrm>
            <a:off x="5211775" y="1295230"/>
            <a:ext cx="2461543" cy="1383018"/>
            <a:chOff x="5211775" y="1295230"/>
            <a:chExt cx="2461543" cy="1383018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EDACDDBD-ADA5-8B43-9549-699A61CD5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48785" y="1379537"/>
              <a:ext cx="993762" cy="914400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604634C0-5C55-3042-9C33-7C9E59F75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786118" y="1295230"/>
              <a:ext cx="635210" cy="1032218"/>
            </a:xfrm>
            <a:prstGeom prst="rect">
              <a:avLst/>
            </a:prstGeom>
          </p:spPr>
        </p:pic>
        <p:sp>
          <p:nvSpPr>
            <p:cNvPr id="8" name="Content Placeholder 4">
              <a:extLst>
                <a:ext uri="{FF2B5EF4-FFF2-40B4-BE49-F238E27FC236}">
                  <a16:creationId xmlns:a16="http://schemas.microsoft.com/office/drawing/2014/main" id="{93E459B8-83EE-6E4A-8957-BAA18A0E3F8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211775" y="2171378"/>
              <a:ext cx="2461543" cy="50687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Cryptocurrencies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5E8F695-BFF0-DD40-AB64-822EA6FED35C}"/>
              </a:ext>
            </a:extLst>
          </p:cNvPr>
          <p:cNvGrpSpPr/>
          <p:nvPr/>
        </p:nvGrpSpPr>
        <p:grpSpPr>
          <a:xfrm>
            <a:off x="2004927" y="4242060"/>
            <a:ext cx="3555260" cy="1703804"/>
            <a:chOff x="1660684" y="4195293"/>
            <a:chExt cx="3555260" cy="1703804"/>
          </a:xfrm>
        </p:grpSpPr>
        <p:pic>
          <p:nvPicPr>
            <p:cNvPr id="11" name="Graphic 10" descr="Upward trend">
              <a:extLst>
                <a:ext uri="{FF2B5EF4-FFF2-40B4-BE49-F238E27FC236}">
                  <a16:creationId xmlns:a16="http://schemas.microsoft.com/office/drawing/2014/main" id="{C9230AB8-0B18-BF43-8CCB-A820E407C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016062" y="4652493"/>
              <a:ext cx="1199882" cy="1199882"/>
            </a:xfrm>
            <a:prstGeom prst="rect">
              <a:avLst/>
            </a:prstGeom>
          </p:spPr>
        </p:pic>
        <p:pic>
          <p:nvPicPr>
            <p:cNvPr id="13" name="Graphic 12" descr="Lightning bolt">
              <a:extLst>
                <a:ext uri="{FF2B5EF4-FFF2-40B4-BE49-F238E27FC236}">
                  <a16:creationId xmlns:a16="http://schemas.microsoft.com/office/drawing/2014/main" id="{06E5A9C1-8017-2F49-8040-1040C55E9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256209" y="4195293"/>
              <a:ext cx="914400" cy="914400"/>
            </a:xfrm>
            <a:prstGeom prst="rect">
              <a:avLst/>
            </a:prstGeom>
          </p:spPr>
        </p:pic>
        <p:sp>
          <p:nvSpPr>
            <p:cNvPr id="14" name="Content Placeholder 4">
              <a:extLst>
                <a:ext uri="{FF2B5EF4-FFF2-40B4-BE49-F238E27FC236}">
                  <a16:creationId xmlns:a16="http://schemas.microsoft.com/office/drawing/2014/main" id="{9EC06583-AD12-4A4D-AAB5-2A7A507F4C9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660684" y="5062971"/>
              <a:ext cx="2461543" cy="836126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Energy Trading </a:t>
              </a:r>
            </a:p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and Management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2A8344-80E4-B148-A318-415D850E6FB9}"/>
              </a:ext>
            </a:extLst>
          </p:cNvPr>
          <p:cNvGrpSpPr/>
          <p:nvPr/>
        </p:nvGrpSpPr>
        <p:grpSpPr>
          <a:xfrm>
            <a:off x="6693532" y="4278126"/>
            <a:ext cx="2501885" cy="1823430"/>
            <a:chOff x="6310393" y="3869030"/>
            <a:chExt cx="2501885" cy="1823430"/>
          </a:xfrm>
        </p:grpSpPr>
        <p:pic>
          <p:nvPicPr>
            <p:cNvPr id="17" name="Graphic 16" descr="Doctor">
              <a:extLst>
                <a:ext uri="{FF2B5EF4-FFF2-40B4-BE49-F238E27FC236}">
                  <a16:creationId xmlns:a16="http://schemas.microsoft.com/office/drawing/2014/main" id="{757730B3-1A8D-304C-9102-5BCA5AE70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310393" y="4492579"/>
              <a:ext cx="1199881" cy="1199881"/>
            </a:xfrm>
            <a:prstGeom prst="rect">
              <a:avLst/>
            </a:prstGeom>
          </p:spPr>
        </p:pic>
        <p:pic>
          <p:nvPicPr>
            <p:cNvPr id="19" name="Graphic 18" descr="Heart with pulse">
              <a:extLst>
                <a:ext uri="{FF2B5EF4-FFF2-40B4-BE49-F238E27FC236}">
                  <a16:creationId xmlns:a16="http://schemas.microsoft.com/office/drawing/2014/main" id="{40BD32C8-6417-3843-993A-C5B239547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945241" y="3869030"/>
              <a:ext cx="1011245" cy="1011245"/>
            </a:xfrm>
            <a:prstGeom prst="rect">
              <a:avLst/>
            </a:prstGeom>
          </p:spPr>
        </p:pic>
        <p:sp>
          <p:nvSpPr>
            <p:cNvPr id="20" name="Content Placeholder 4">
              <a:extLst>
                <a:ext uri="{FF2B5EF4-FFF2-40B4-BE49-F238E27FC236}">
                  <a16:creationId xmlns:a16="http://schemas.microsoft.com/office/drawing/2014/main" id="{3B7804A8-FF0F-1D40-870D-5BF1D2274CC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168874" y="4852324"/>
              <a:ext cx="1643404" cy="40011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Healthcare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F14B058-C3C2-B84A-8BDB-0984492BA04F}"/>
              </a:ext>
            </a:extLst>
          </p:cNvPr>
          <p:cNvGrpSpPr/>
          <p:nvPr/>
        </p:nvGrpSpPr>
        <p:grpSpPr>
          <a:xfrm>
            <a:off x="1463011" y="1713435"/>
            <a:ext cx="3035408" cy="2188689"/>
            <a:chOff x="7939990" y="2171988"/>
            <a:chExt cx="3035408" cy="2188689"/>
          </a:xfrm>
        </p:grpSpPr>
        <p:pic>
          <p:nvPicPr>
            <p:cNvPr id="24" name="Graphic 23" descr="Open hand with plant">
              <a:extLst>
                <a:ext uri="{FF2B5EF4-FFF2-40B4-BE49-F238E27FC236}">
                  <a16:creationId xmlns:a16="http://schemas.microsoft.com/office/drawing/2014/main" id="{3ED1C872-9C8E-6449-A694-1ACD0C051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866855" y="2760487"/>
              <a:ext cx="1108543" cy="1108543"/>
            </a:xfrm>
            <a:prstGeom prst="rect">
              <a:avLst/>
            </a:prstGeom>
          </p:spPr>
        </p:pic>
        <p:pic>
          <p:nvPicPr>
            <p:cNvPr id="26" name="Graphic 25" descr="Sustainability">
              <a:extLst>
                <a:ext uri="{FF2B5EF4-FFF2-40B4-BE49-F238E27FC236}">
                  <a16:creationId xmlns:a16="http://schemas.microsoft.com/office/drawing/2014/main" id="{9A995949-4454-3B46-A3C3-5C196E832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939990" y="2954630"/>
              <a:ext cx="1108544" cy="1108544"/>
            </a:xfrm>
            <a:prstGeom prst="rect">
              <a:avLst/>
            </a:prstGeom>
          </p:spPr>
        </p:pic>
        <p:pic>
          <p:nvPicPr>
            <p:cNvPr id="28" name="Graphic 27" descr="Globe">
              <a:extLst>
                <a:ext uri="{FF2B5EF4-FFF2-40B4-BE49-F238E27FC236}">
                  <a16:creationId xmlns:a16="http://schemas.microsoft.com/office/drawing/2014/main" id="{639BCE83-4C42-314C-BB57-4C6BE1C21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8758312" y="2171988"/>
              <a:ext cx="1108544" cy="1108544"/>
            </a:xfrm>
            <a:prstGeom prst="rect">
              <a:avLst/>
            </a:prstGeom>
          </p:spPr>
        </p:pic>
        <p:sp>
          <p:nvSpPr>
            <p:cNvPr id="29" name="Content Placeholder 4">
              <a:extLst>
                <a:ext uri="{FF2B5EF4-FFF2-40B4-BE49-F238E27FC236}">
                  <a16:creationId xmlns:a16="http://schemas.microsoft.com/office/drawing/2014/main" id="{CF7DB6D0-5A21-1A46-B632-5606C75E3A7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91334" y="3524551"/>
              <a:ext cx="1732722" cy="836126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Waste </a:t>
              </a:r>
            </a:p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Management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7478BD1-3038-344E-83D4-D7C4A22C093A}"/>
              </a:ext>
            </a:extLst>
          </p:cNvPr>
          <p:cNvGrpSpPr/>
          <p:nvPr/>
        </p:nvGrpSpPr>
        <p:grpSpPr>
          <a:xfrm>
            <a:off x="8120957" y="1807198"/>
            <a:ext cx="3964892" cy="2187236"/>
            <a:chOff x="5630017" y="1053153"/>
            <a:chExt cx="3964892" cy="2187236"/>
          </a:xfrm>
        </p:grpSpPr>
        <p:pic>
          <p:nvPicPr>
            <p:cNvPr id="32" name="Graphic 31" descr="Laptop">
              <a:extLst>
                <a:ext uri="{FF2B5EF4-FFF2-40B4-BE49-F238E27FC236}">
                  <a16:creationId xmlns:a16="http://schemas.microsoft.com/office/drawing/2014/main" id="{38F98D4E-0530-8C45-861F-C3EC68212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6296273" y="1053153"/>
              <a:ext cx="1123454" cy="1123454"/>
            </a:xfrm>
            <a:prstGeom prst="rect">
              <a:avLst/>
            </a:prstGeom>
          </p:spPr>
        </p:pic>
        <p:pic>
          <p:nvPicPr>
            <p:cNvPr id="34" name="Graphic 33" descr="Classroom">
              <a:extLst>
                <a:ext uri="{FF2B5EF4-FFF2-40B4-BE49-F238E27FC236}">
                  <a16:creationId xmlns:a16="http://schemas.microsoft.com/office/drawing/2014/main" id="{89D5B982-8724-B04D-8646-CF71AFFDD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5630017" y="1925165"/>
              <a:ext cx="1315224" cy="1315224"/>
            </a:xfrm>
            <a:prstGeom prst="rect">
              <a:avLst/>
            </a:prstGeom>
          </p:spPr>
        </p:pic>
        <p:pic>
          <p:nvPicPr>
            <p:cNvPr id="36" name="Graphic 35" descr="Checklist">
              <a:extLst>
                <a:ext uri="{FF2B5EF4-FFF2-40B4-BE49-F238E27FC236}">
                  <a16:creationId xmlns:a16="http://schemas.microsoft.com/office/drawing/2014/main" id="{C0611D3A-1DAC-8C4D-9E5E-D9A8D390B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6946449" y="1961301"/>
              <a:ext cx="1123454" cy="1123454"/>
            </a:xfrm>
            <a:prstGeom prst="rect">
              <a:avLst/>
            </a:prstGeom>
          </p:spPr>
        </p:pic>
        <p:sp>
          <p:nvSpPr>
            <p:cNvPr id="37" name="Content Placeholder 4">
              <a:extLst>
                <a:ext uri="{FF2B5EF4-FFF2-40B4-BE49-F238E27FC236}">
                  <a16:creationId xmlns:a16="http://schemas.microsoft.com/office/drawing/2014/main" id="{67F41C77-F94C-994D-81F4-8E5D311AC5B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133366" y="1434480"/>
              <a:ext cx="2461543" cy="40011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Project Tracking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01439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276888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Implementation on </a:t>
            </a:r>
            <a:r>
              <a:rPr lang="en-US" b="1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ResilientDB</a:t>
            </a:r>
            <a:endParaRPr lang="en-US" altLang="en-US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3DBA9FF-C5DE-7540-AED1-69AF2D1C1260}"/>
              </a:ext>
            </a:extLst>
          </p:cNvPr>
          <p:cNvCxnSpPr>
            <a:cxnSpLocks/>
          </p:cNvCxnSpPr>
          <p:nvPr/>
        </p:nvCxnSpPr>
        <p:spPr>
          <a:xfrm>
            <a:off x="3163586" y="1705524"/>
            <a:ext cx="0" cy="312764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72A4087-A3EF-6C45-9589-FE5D5DAFFD42}"/>
              </a:ext>
            </a:extLst>
          </p:cNvPr>
          <p:cNvSpPr txBox="1"/>
          <p:nvPr/>
        </p:nvSpPr>
        <p:spPr>
          <a:xfrm>
            <a:off x="3724092" y="1651022"/>
            <a:ext cx="1109599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Requests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A9D9B6-A658-294E-9F20-6717AC2500D0}"/>
              </a:ext>
            </a:extLst>
          </p:cNvPr>
          <p:cNvSpPr txBox="1"/>
          <p:nvPr/>
        </p:nvSpPr>
        <p:spPr>
          <a:xfrm>
            <a:off x="4956922" y="2213041"/>
            <a:ext cx="253053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Prepare &amp; Commit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6CADED-9C31-0F47-AE21-C77F10626A65}"/>
              </a:ext>
            </a:extLst>
          </p:cNvPr>
          <p:cNvSpPr txBox="1"/>
          <p:nvPr/>
        </p:nvSpPr>
        <p:spPr>
          <a:xfrm>
            <a:off x="3402524" y="2376687"/>
            <a:ext cx="72487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F25B33-17C9-4746-B8BC-4A718D4C24E0}"/>
              </a:ext>
            </a:extLst>
          </p:cNvPr>
          <p:cNvSpPr txBox="1"/>
          <p:nvPr/>
        </p:nvSpPr>
        <p:spPr>
          <a:xfrm>
            <a:off x="2146404" y="1378433"/>
            <a:ext cx="142916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B564FE-BA1D-CC44-AE64-F587597ED91B}"/>
              </a:ext>
            </a:extLst>
          </p:cNvPr>
          <p:cNvSpPr txBox="1"/>
          <p:nvPr/>
        </p:nvSpPr>
        <p:spPr>
          <a:xfrm>
            <a:off x="667908" y="2652592"/>
            <a:ext cx="236738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 from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Clients and Replicas</a:t>
            </a:r>
          </a:p>
        </p:txBody>
      </p:sp>
      <p:sp>
        <p:nvSpPr>
          <p:cNvPr id="11" name="Lightning Bolt 10">
            <a:extLst>
              <a:ext uri="{FF2B5EF4-FFF2-40B4-BE49-F238E27FC236}">
                <a16:creationId xmlns:a16="http://schemas.microsoft.com/office/drawing/2014/main" id="{1F2C1EF0-5E56-7043-B657-F14D730CDE5A}"/>
              </a:ext>
            </a:extLst>
          </p:cNvPr>
          <p:cNvSpPr/>
          <p:nvPr/>
        </p:nvSpPr>
        <p:spPr>
          <a:xfrm>
            <a:off x="3564694" y="2789894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2" name="Lightning Bolt 11">
            <a:extLst>
              <a:ext uri="{FF2B5EF4-FFF2-40B4-BE49-F238E27FC236}">
                <a16:creationId xmlns:a16="http://schemas.microsoft.com/office/drawing/2014/main" id="{AEE05018-9638-AC4A-BB3C-A0BA208B06E5}"/>
              </a:ext>
            </a:extLst>
          </p:cNvPr>
          <p:cNvSpPr/>
          <p:nvPr/>
        </p:nvSpPr>
        <p:spPr>
          <a:xfrm>
            <a:off x="3556743" y="3441622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3" name="Lightning Bolt 12">
            <a:extLst>
              <a:ext uri="{FF2B5EF4-FFF2-40B4-BE49-F238E27FC236}">
                <a16:creationId xmlns:a16="http://schemas.microsoft.com/office/drawing/2014/main" id="{FBF14671-3F87-3548-B9E2-BBE77FD12DC4}"/>
              </a:ext>
            </a:extLst>
          </p:cNvPr>
          <p:cNvSpPr/>
          <p:nvPr/>
        </p:nvSpPr>
        <p:spPr>
          <a:xfrm>
            <a:off x="3649427" y="3162594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EFFAD0-38EF-494D-BEDA-89524D83D03D}"/>
              </a:ext>
            </a:extLst>
          </p:cNvPr>
          <p:cNvCxnSpPr>
            <a:cxnSpLocks/>
            <a:stCxn id="19" idx="3"/>
            <a:endCxn id="22" idx="1"/>
          </p:cNvCxnSpPr>
          <p:nvPr/>
        </p:nvCxnSpPr>
        <p:spPr>
          <a:xfrm flipV="1">
            <a:off x="4096710" y="1904921"/>
            <a:ext cx="1245991" cy="11815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7F6F25E3-ACBA-0246-A99F-356B512B80A1}"/>
              </a:ext>
            </a:extLst>
          </p:cNvPr>
          <p:cNvSpPr/>
          <p:nvPr/>
        </p:nvSpPr>
        <p:spPr>
          <a:xfrm>
            <a:off x="2956966" y="1705524"/>
            <a:ext cx="180115" cy="3127644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4F36222-BAA0-FE4B-8E60-9BB3DCC1E146}"/>
              </a:ext>
            </a:extLst>
          </p:cNvPr>
          <p:cNvCxnSpPr>
            <a:cxnSpLocks/>
          </p:cNvCxnSpPr>
          <p:nvPr/>
        </p:nvCxnSpPr>
        <p:spPr>
          <a:xfrm>
            <a:off x="8895215" y="1705524"/>
            <a:ext cx="0" cy="312764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094165F-BD1C-DA44-863D-F3B57440224C}"/>
              </a:ext>
            </a:extLst>
          </p:cNvPr>
          <p:cNvSpPr/>
          <p:nvPr/>
        </p:nvSpPr>
        <p:spPr>
          <a:xfrm>
            <a:off x="8927135" y="1705524"/>
            <a:ext cx="180115" cy="3127644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075E3B-4225-1B41-9849-BA3CB3A0ADEF}"/>
              </a:ext>
            </a:extLst>
          </p:cNvPr>
          <p:cNvSpPr txBox="1"/>
          <p:nvPr/>
        </p:nvSpPr>
        <p:spPr>
          <a:xfrm>
            <a:off x="8195571" y="1381168"/>
            <a:ext cx="172694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CBDC7D-8DA5-C946-8D29-650B3265CF9E}"/>
              </a:ext>
            </a:extLst>
          </p:cNvPr>
          <p:cNvSpPr/>
          <p:nvPr/>
        </p:nvSpPr>
        <p:spPr>
          <a:xfrm>
            <a:off x="3428152" y="2417194"/>
            <a:ext cx="668558" cy="133847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0" name="Lightning Bolt 19">
            <a:extLst>
              <a:ext uri="{FF2B5EF4-FFF2-40B4-BE49-F238E27FC236}">
                <a16:creationId xmlns:a16="http://schemas.microsoft.com/office/drawing/2014/main" id="{55E0802F-035D-874E-97F4-826254680794}"/>
              </a:ext>
            </a:extLst>
          </p:cNvPr>
          <p:cNvSpPr/>
          <p:nvPr/>
        </p:nvSpPr>
        <p:spPr>
          <a:xfrm>
            <a:off x="5603815" y="1931746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1" name="Lightning Bolt 20">
            <a:extLst>
              <a:ext uri="{FF2B5EF4-FFF2-40B4-BE49-F238E27FC236}">
                <a16:creationId xmlns:a16="http://schemas.microsoft.com/office/drawing/2014/main" id="{D7ACB267-F9A2-1F44-AF49-1706051C61E7}"/>
              </a:ext>
            </a:extLst>
          </p:cNvPr>
          <p:cNvSpPr/>
          <p:nvPr/>
        </p:nvSpPr>
        <p:spPr>
          <a:xfrm>
            <a:off x="6173848" y="1920712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1B906C2-BD52-624E-8083-A7EBB478CC3E}"/>
              </a:ext>
            </a:extLst>
          </p:cNvPr>
          <p:cNvSpPr/>
          <p:nvPr/>
        </p:nvSpPr>
        <p:spPr>
          <a:xfrm>
            <a:off x="5342701" y="1535600"/>
            <a:ext cx="1399425" cy="7386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48E2DC-29C9-7747-AD03-83071A6442BD}"/>
              </a:ext>
            </a:extLst>
          </p:cNvPr>
          <p:cNvSpPr txBox="1"/>
          <p:nvPr/>
        </p:nvSpPr>
        <p:spPr>
          <a:xfrm>
            <a:off x="5322208" y="1540269"/>
            <a:ext cx="143374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Batching</a:t>
            </a:r>
          </a:p>
        </p:txBody>
      </p:sp>
      <p:sp>
        <p:nvSpPr>
          <p:cNvPr id="24" name="Lightning Bolt 23">
            <a:extLst>
              <a:ext uri="{FF2B5EF4-FFF2-40B4-BE49-F238E27FC236}">
                <a16:creationId xmlns:a16="http://schemas.microsoft.com/office/drawing/2014/main" id="{B7509E8A-858B-D14A-A092-5F1C1B7A535A}"/>
              </a:ext>
            </a:extLst>
          </p:cNvPr>
          <p:cNvSpPr/>
          <p:nvPr/>
        </p:nvSpPr>
        <p:spPr>
          <a:xfrm>
            <a:off x="5792779" y="3264918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8EC63D-3D4F-2F43-B930-7DC3AF119B60}"/>
              </a:ext>
            </a:extLst>
          </p:cNvPr>
          <p:cNvSpPr/>
          <p:nvPr/>
        </p:nvSpPr>
        <p:spPr>
          <a:xfrm>
            <a:off x="5531666" y="2892218"/>
            <a:ext cx="872882" cy="7386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CE5D18-5B0A-1E43-8083-BA4E6CFDA6CD}"/>
              </a:ext>
            </a:extLst>
          </p:cNvPr>
          <p:cNvSpPr txBox="1"/>
          <p:nvPr/>
        </p:nvSpPr>
        <p:spPr>
          <a:xfrm>
            <a:off x="5370255" y="2930996"/>
            <a:ext cx="119276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Worker</a:t>
            </a:r>
          </a:p>
        </p:txBody>
      </p:sp>
      <p:sp>
        <p:nvSpPr>
          <p:cNvPr id="27" name="Lightning Bolt 26">
            <a:extLst>
              <a:ext uri="{FF2B5EF4-FFF2-40B4-BE49-F238E27FC236}">
                <a16:creationId xmlns:a16="http://schemas.microsoft.com/office/drawing/2014/main" id="{509EF1AF-01B4-9A43-9A90-271FACDCFAC8}"/>
              </a:ext>
            </a:extLst>
          </p:cNvPr>
          <p:cNvSpPr/>
          <p:nvPr/>
        </p:nvSpPr>
        <p:spPr>
          <a:xfrm>
            <a:off x="5785973" y="4324105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FCA28BA-65DD-434F-91B8-8A7594FB4F8E}"/>
              </a:ext>
            </a:extLst>
          </p:cNvPr>
          <p:cNvSpPr/>
          <p:nvPr/>
        </p:nvSpPr>
        <p:spPr>
          <a:xfrm>
            <a:off x="5524860" y="3951405"/>
            <a:ext cx="872882" cy="7386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0528E13-4F7E-794E-AA79-DA83EFFB14DF}"/>
              </a:ext>
            </a:extLst>
          </p:cNvPr>
          <p:cNvSpPr txBox="1"/>
          <p:nvPr/>
        </p:nvSpPr>
        <p:spPr>
          <a:xfrm>
            <a:off x="5457473" y="3979520"/>
            <a:ext cx="100351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Certify</a:t>
            </a:r>
          </a:p>
        </p:txBody>
      </p:sp>
      <p:sp>
        <p:nvSpPr>
          <p:cNvPr id="30" name="Lightning Bolt 29">
            <a:extLst>
              <a:ext uri="{FF2B5EF4-FFF2-40B4-BE49-F238E27FC236}">
                <a16:creationId xmlns:a16="http://schemas.microsoft.com/office/drawing/2014/main" id="{8393D0A6-B39F-F648-B4E2-BAA5AD1B772E}"/>
              </a:ext>
            </a:extLst>
          </p:cNvPr>
          <p:cNvSpPr/>
          <p:nvPr/>
        </p:nvSpPr>
        <p:spPr>
          <a:xfrm>
            <a:off x="7101095" y="3868601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5998E02-FF15-F448-87BF-8C8E840D6C98}"/>
              </a:ext>
            </a:extLst>
          </p:cNvPr>
          <p:cNvSpPr/>
          <p:nvPr/>
        </p:nvSpPr>
        <p:spPr>
          <a:xfrm>
            <a:off x="6841709" y="3355883"/>
            <a:ext cx="872882" cy="92150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ACFA0F5-59FD-5C43-BD48-2E0069F7A8E5}"/>
              </a:ext>
            </a:extLst>
          </p:cNvPr>
          <p:cNvSpPr txBox="1"/>
          <p:nvPr/>
        </p:nvSpPr>
        <p:spPr>
          <a:xfrm>
            <a:off x="6716368" y="3394100"/>
            <a:ext cx="109811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5F82B39-FED4-C048-9A13-12B4A7FA57E1}"/>
              </a:ext>
            </a:extLst>
          </p:cNvPr>
          <p:cNvSpPr txBox="1"/>
          <p:nvPr/>
        </p:nvSpPr>
        <p:spPr>
          <a:xfrm>
            <a:off x="7996463" y="2408932"/>
            <a:ext cx="89639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</a:p>
        </p:txBody>
      </p:sp>
      <p:sp>
        <p:nvSpPr>
          <p:cNvPr id="34" name="Lightning Bolt 33">
            <a:extLst>
              <a:ext uri="{FF2B5EF4-FFF2-40B4-BE49-F238E27FC236}">
                <a16:creationId xmlns:a16="http://schemas.microsoft.com/office/drawing/2014/main" id="{D3F6ABFB-AFD6-3942-9939-FB16A8F64B06}"/>
              </a:ext>
            </a:extLst>
          </p:cNvPr>
          <p:cNvSpPr/>
          <p:nvPr/>
        </p:nvSpPr>
        <p:spPr>
          <a:xfrm>
            <a:off x="8240521" y="2862301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5" name="Lightning Bolt 34">
            <a:extLst>
              <a:ext uri="{FF2B5EF4-FFF2-40B4-BE49-F238E27FC236}">
                <a16:creationId xmlns:a16="http://schemas.microsoft.com/office/drawing/2014/main" id="{B8C9B8D3-3FE3-3C42-89D5-3F19BC4D4540}"/>
              </a:ext>
            </a:extLst>
          </p:cNvPr>
          <p:cNvSpPr/>
          <p:nvPr/>
        </p:nvSpPr>
        <p:spPr>
          <a:xfrm>
            <a:off x="8240521" y="3262238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6DDE338-416B-3247-BE14-7E00619A8748}"/>
              </a:ext>
            </a:extLst>
          </p:cNvPr>
          <p:cNvSpPr/>
          <p:nvPr/>
        </p:nvSpPr>
        <p:spPr>
          <a:xfrm>
            <a:off x="8060494" y="2426642"/>
            <a:ext cx="759749" cy="132902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1286302-681C-444F-B871-2C750A63408F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4096710" y="3086429"/>
            <a:ext cx="142815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BC6CE9D-A98B-A049-AE30-9C7A76FFD248}"/>
              </a:ext>
            </a:extLst>
          </p:cNvPr>
          <p:cNvCxnSpPr>
            <a:cxnSpLocks/>
            <a:stCxn id="19" idx="3"/>
            <a:endCxn id="28" idx="1"/>
          </p:cNvCxnSpPr>
          <p:nvPr/>
        </p:nvCxnSpPr>
        <p:spPr>
          <a:xfrm>
            <a:off x="4096710" y="3086429"/>
            <a:ext cx="1428150" cy="123429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08F3FD3-941E-984E-9C70-50EB35221B74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6397742" y="3076671"/>
            <a:ext cx="1662752" cy="144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F047871-7737-D34F-AB33-470DC66FA462}"/>
              </a:ext>
            </a:extLst>
          </p:cNvPr>
          <p:cNvCxnSpPr>
            <a:cxnSpLocks/>
          </p:cNvCxnSpPr>
          <p:nvPr/>
        </p:nvCxnSpPr>
        <p:spPr>
          <a:xfrm>
            <a:off x="6380799" y="3530988"/>
            <a:ext cx="44165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66B9CD1-417D-CE4E-B87A-87052D9FAC9F}"/>
              </a:ext>
            </a:extLst>
          </p:cNvPr>
          <p:cNvSpPr txBox="1"/>
          <p:nvPr/>
        </p:nvSpPr>
        <p:spPr>
          <a:xfrm>
            <a:off x="3137855" y="3938275"/>
            <a:ext cx="2116285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Certificates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other clusters</a:t>
            </a:r>
          </a:p>
        </p:txBody>
      </p:sp>
      <p:cxnSp>
        <p:nvCxnSpPr>
          <p:cNvPr id="42" name="Elbow Connector 41">
            <a:extLst>
              <a:ext uri="{FF2B5EF4-FFF2-40B4-BE49-F238E27FC236}">
                <a16:creationId xmlns:a16="http://schemas.microsoft.com/office/drawing/2014/main" id="{68464703-259A-A740-A8B0-96A183AD0F2A}"/>
              </a:ext>
            </a:extLst>
          </p:cNvPr>
          <p:cNvCxnSpPr>
            <a:cxnSpLocks/>
            <a:endCxn id="36" idx="0"/>
          </p:cNvCxnSpPr>
          <p:nvPr/>
        </p:nvCxnSpPr>
        <p:spPr>
          <a:xfrm>
            <a:off x="6707790" y="1912303"/>
            <a:ext cx="1732579" cy="514339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9727C42E-D94A-064D-849B-62DFA65F7D73}"/>
              </a:ext>
            </a:extLst>
          </p:cNvPr>
          <p:cNvSpPr txBox="1"/>
          <p:nvPr/>
        </p:nvSpPr>
        <p:spPr>
          <a:xfrm>
            <a:off x="8977437" y="2623219"/>
            <a:ext cx="237314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 to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Replicas or Clients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1670E1E-0DB4-FF4A-9285-7201BE10EC76}"/>
              </a:ext>
            </a:extLst>
          </p:cNvPr>
          <p:cNvCxnSpPr>
            <a:cxnSpLocks/>
          </p:cNvCxnSpPr>
          <p:nvPr/>
        </p:nvCxnSpPr>
        <p:spPr>
          <a:xfrm>
            <a:off x="3003082" y="2858736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2E89EAE-B4D9-0F4C-99AE-A05758D16047}"/>
              </a:ext>
            </a:extLst>
          </p:cNvPr>
          <p:cNvCxnSpPr>
            <a:cxnSpLocks/>
          </p:cNvCxnSpPr>
          <p:nvPr/>
        </p:nvCxnSpPr>
        <p:spPr>
          <a:xfrm>
            <a:off x="3008369" y="3160424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FB38BEB-2868-2943-AF49-E604FCC228DB}"/>
              </a:ext>
            </a:extLst>
          </p:cNvPr>
          <p:cNvCxnSpPr>
            <a:cxnSpLocks/>
          </p:cNvCxnSpPr>
          <p:nvPr/>
        </p:nvCxnSpPr>
        <p:spPr>
          <a:xfrm>
            <a:off x="3002862" y="3441621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C635024-4475-1F48-9171-3C8EC308CD69}"/>
              </a:ext>
            </a:extLst>
          </p:cNvPr>
          <p:cNvCxnSpPr>
            <a:cxnSpLocks/>
          </p:cNvCxnSpPr>
          <p:nvPr/>
        </p:nvCxnSpPr>
        <p:spPr>
          <a:xfrm>
            <a:off x="8702372" y="2979783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947B0CC-E036-5E41-B7AA-3769CF7EDECA}"/>
              </a:ext>
            </a:extLst>
          </p:cNvPr>
          <p:cNvCxnSpPr>
            <a:cxnSpLocks/>
          </p:cNvCxnSpPr>
          <p:nvPr/>
        </p:nvCxnSpPr>
        <p:spPr>
          <a:xfrm>
            <a:off x="8682475" y="3360577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29B473D-7097-2A45-998A-9B0A3CC4EF4A}"/>
              </a:ext>
            </a:extLst>
          </p:cNvPr>
          <p:cNvCxnSpPr>
            <a:cxnSpLocks/>
          </p:cNvCxnSpPr>
          <p:nvPr/>
        </p:nvCxnSpPr>
        <p:spPr>
          <a:xfrm>
            <a:off x="6404548" y="4128443"/>
            <a:ext cx="44165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D9BC80B-9488-0D4F-BC64-F56C1B22C00D}"/>
              </a:ext>
            </a:extLst>
          </p:cNvPr>
          <p:cNvCxnSpPr>
            <a:cxnSpLocks/>
          </p:cNvCxnSpPr>
          <p:nvPr/>
        </p:nvCxnSpPr>
        <p:spPr>
          <a:xfrm>
            <a:off x="7714591" y="3594886"/>
            <a:ext cx="34590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ontent Placeholder 5">
            <a:extLst>
              <a:ext uri="{FF2B5EF4-FFF2-40B4-BE49-F238E27FC236}">
                <a16:creationId xmlns:a16="http://schemas.microsoft.com/office/drawing/2014/main" id="{4367B1A8-0EA0-3849-91DE-4E359DE07642}"/>
              </a:ext>
            </a:extLst>
          </p:cNvPr>
          <p:cNvSpPr txBox="1">
            <a:spLocks/>
          </p:cNvSpPr>
          <p:nvPr/>
        </p:nvSpPr>
        <p:spPr bwMode="auto">
          <a:xfrm>
            <a:off x="151221" y="5090999"/>
            <a:ext cx="11873801" cy="58971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400" dirty="0" err="1">
                <a:latin typeface="Palatino Linotype" panose="02040502050505030304" pitchFamily="18" charset="0"/>
              </a:rPr>
              <a:t>ResilientDB</a:t>
            </a:r>
            <a:r>
              <a:rPr lang="en-US" sz="2400" dirty="0">
                <a:latin typeface="Palatino Linotype" panose="02040502050505030304" pitchFamily="18" charset="0"/>
              </a:rPr>
              <a:t> associates a multi-threaded deep-pipelined architecture with each replica.</a:t>
            </a: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684EC33F-6561-104B-B45F-786382B08BBB}"/>
              </a:ext>
            </a:extLst>
          </p:cNvPr>
          <p:cNvSpPr txBox="1">
            <a:spLocks/>
          </p:cNvSpPr>
          <p:nvPr/>
        </p:nvSpPr>
        <p:spPr bwMode="auto">
          <a:xfrm>
            <a:off x="0" y="6552754"/>
            <a:ext cx="4956922" cy="2862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eaLnBrk="1" hangingPunct="1"/>
            <a:r>
              <a:rPr lang="en-US" sz="1400" dirty="0" err="1">
                <a:solidFill>
                  <a:schemeClr val="tx1"/>
                </a:solidFill>
                <a:latin typeface="Palatino Linotype" panose="02040502050505030304" pitchFamily="18" charset="0"/>
              </a:rPr>
              <a:t>ResilientDB</a:t>
            </a:r>
            <a:r>
              <a:rPr lang="en-US" sz="1400" dirty="0">
                <a:solidFill>
                  <a:schemeClr val="tx1"/>
                </a:solidFill>
                <a:latin typeface="Palatino Linotype" panose="02040502050505030304" pitchFamily="18" charset="0"/>
              </a:rPr>
              <a:t> is open-sourced at </a:t>
            </a:r>
            <a:r>
              <a:rPr lang="en-US" sz="1400" dirty="0">
                <a:solidFill>
                  <a:schemeClr val="tx1"/>
                </a:solidFill>
                <a:latin typeface="Palatino Linotype" panose="02040502050505030304" pitchFamily="18" charset="0"/>
                <a:hlinkClick r:id="rId2"/>
              </a:rPr>
              <a:t>https://resilientdb.com/</a:t>
            </a:r>
            <a:endParaRPr lang="en-US" sz="14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BD94281-FD9B-2E4A-9336-6ECBEF1E1C74}"/>
              </a:ext>
            </a:extLst>
          </p:cNvPr>
          <p:cNvSpPr/>
          <p:nvPr/>
        </p:nvSpPr>
        <p:spPr>
          <a:xfrm>
            <a:off x="3226768" y="1524858"/>
            <a:ext cx="8030675" cy="3555399"/>
          </a:xfrm>
          <a:prstGeom prst="roundRect">
            <a:avLst/>
          </a:prstGeom>
          <a:solidFill>
            <a:schemeClr val="bg2">
              <a:lumMod val="10000"/>
            </a:schemeClr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REPLICA</a:t>
            </a:r>
          </a:p>
        </p:txBody>
      </p:sp>
    </p:spTree>
    <p:extLst>
      <p:ext uri="{BB962C8B-B14F-4D97-AF65-F5344CB8AC3E}">
        <p14:creationId xmlns:p14="http://schemas.microsoft.com/office/powerpoint/2010/main" val="128954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5" grpId="0" animBg="1"/>
      <p:bldP spid="17" grpId="0" animBg="1"/>
      <p:bldP spid="18" grpId="0"/>
      <p:bldP spid="19" grpId="0" animBg="1"/>
      <p:bldP spid="20" grpId="0" animBg="1"/>
      <p:bldP spid="21" grpId="0" animBg="1"/>
      <p:bldP spid="22" grpId="0" animBg="1"/>
      <p:bldP spid="23" grpId="0"/>
      <p:bldP spid="24" grpId="0" animBg="1"/>
      <p:bldP spid="25" grpId="0" animBg="1"/>
      <p:bldP spid="26" grpId="0"/>
      <p:bldP spid="27" grpId="0" animBg="1"/>
      <p:bldP spid="28" grpId="0" animBg="1"/>
      <p:bldP spid="29" grpId="0"/>
      <p:bldP spid="30" grpId="0" animBg="1"/>
      <p:bldP spid="31" grpId="0" animBg="1"/>
      <p:bldP spid="32" grpId="0"/>
      <p:bldP spid="33" grpId="0"/>
      <p:bldP spid="34" grpId="0" animBg="1"/>
      <p:bldP spid="35" grpId="0" animBg="1"/>
      <p:bldP spid="36" grpId="0" animBg="1"/>
      <p:bldP spid="41" grpId="0"/>
      <p:bldP spid="43" grpId="0"/>
      <p:bldP spid="51" grpId="0"/>
      <p:bldP spid="2" grpId="0" animBg="1"/>
      <p:bldP spid="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276888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Ledger (Blockchain) Management</a:t>
            </a:r>
            <a:endParaRPr lang="en-US" altLang="en-US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177541" y="1544798"/>
            <a:ext cx="11924306" cy="376840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latin typeface="Palatino Linotype" panose="02040502050505030304" pitchFamily="18" charset="0"/>
              </a:rPr>
              <a:t>i</a:t>
            </a:r>
            <a:r>
              <a:rPr lang="en-US" sz="2200" baseline="30000" dirty="0" err="1">
                <a:latin typeface="Palatino Linotype" panose="02040502050505030304" pitchFamily="18" charset="0"/>
              </a:rPr>
              <a:t>th</a:t>
            </a:r>
            <a:r>
              <a:rPr lang="en-US" sz="2200" dirty="0">
                <a:latin typeface="Palatino Linotype" panose="02040502050505030304" pitchFamily="18" charset="0"/>
              </a:rPr>
              <a:t> block in the ledger contains the </a:t>
            </a:r>
            <a:r>
              <a:rPr lang="en-US" sz="2200" dirty="0" err="1">
                <a:latin typeface="Palatino Linotype" panose="02040502050505030304" pitchFamily="18" charset="0"/>
              </a:rPr>
              <a:t>i</a:t>
            </a:r>
            <a:r>
              <a:rPr lang="en-US" sz="2200" baseline="30000" dirty="0" err="1">
                <a:latin typeface="Palatino Linotype" panose="02040502050505030304" pitchFamily="18" charset="0"/>
              </a:rPr>
              <a:t>th</a:t>
            </a:r>
            <a:r>
              <a:rPr lang="en-US" sz="2200" dirty="0">
                <a:latin typeface="Palatino Linotype" panose="02040502050505030304" pitchFamily="18" charset="0"/>
              </a:rPr>
              <a:t> executed request.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Palatino Linotype" panose="02040502050505030304" pitchFamily="18" charset="0"/>
              </a:rPr>
              <a:t>In each round of </a:t>
            </a:r>
            <a:r>
              <a:rPr lang="en-US" sz="2200" dirty="0" err="1">
                <a:latin typeface="Palatino Linotype" panose="02040502050505030304" pitchFamily="18" charset="0"/>
              </a:rPr>
              <a:t>GeoBFT</a:t>
            </a:r>
            <a:r>
              <a:rPr lang="en-US" sz="2200" dirty="0">
                <a:latin typeface="Palatino Linotype" panose="02040502050505030304" pitchFamily="18" charset="0"/>
              </a:rPr>
              <a:t>, each replica executes z requests, each belonging to a different cluster C</a:t>
            </a:r>
            <a:r>
              <a:rPr lang="en-US" sz="2200" baseline="-25000" dirty="0">
                <a:latin typeface="Palatino Linotype" panose="02040502050505030304" pitchFamily="18" charset="0"/>
              </a:rPr>
              <a:t>i</a:t>
            </a:r>
            <a:r>
              <a:rPr lang="en-US" sz="2200" dirty="0">
                <a:latin typeface="Palatino Linotype" panose="02040502050505030304" pitchFamily="18" charset="0"/>
              </a:rPr>
              <a:t> , 1 &lt;= </a:t>
            </a:r>
            <a:r>
              <a:rPr lang="en-US" sz="2200" dirty="0" err="1">
                <a:latin typeface="Palatino Linotype" panose="02040502050505030304" pitchFamily="18" charset="0"/>
              </a:rPr>
              <a:t>i</a:t>
            </a:r>
            <a:r>
              <a:rPr lang="en-US" sz="2200" dirty="0">
                <a:latin typeface="Palatino Linotype" panose="02040502050505030304" pitchFamily="18" charset="0"/>
              </a:rPr>
              <a:t> &lt;= z. 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Palatino Linotype" panose="02040502050505030304" pitchFamily="18" charset="0"/>
              </a:rPr>
              <a:t>Hence, in each round, each replica creates z blocks.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Palatino Linotype" panose="02040502050505030304" pitchFamily="18" charset="0"/>
              </a:rPr>
              <a:t>To ensure immutability, each block includes both client requests and exchanged certificates.</a:t>
            </a:r>
          </a:p>
        </p:txBody>
      </p:sp>
    </p:spTree>
    <p:extLst>
      <p:ext uri="{BB962C8B-B14F-4D97-AF65-F5344CB8AC3E}">
        <p14:creationId xmlns:p14="http://schemas.microsoft.com/office/powerpoint/2010/main" val="338571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276888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Evaluation on </a:t>
            </a:r>
            <a:r>
              <a:rPr lang="en-US" b="1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ResilientDB</a:t>
            </a:r>
            <a:endParaRPr lang="en-US" altLang="en-US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0" y="1565386"/>
            <a:ext cx="12192000" cy="434125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Google cloud used for deploying replicas and clients.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Each replica used 8-core Intel Skylake CPUs and had access to 16 GB memory.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Total 160K clients deployed on eight 4-core machines.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Workload provided by Yahoo Cloud Serving Benchmark (YCSB).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Replicas deployed across six different regions: Oregon, Iowa, Montreal, Belgium, Taiwan and Sydney. 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Palatino Linotype" panose="02040502050505030304" pitchFamily="18" charset="0"/>
              </a:rPr>
              <a:t>Primaries for centralized protocol placed at Oregon (highest bandwidth).</a:t>
            </a:r>
          </a:p>
        </p:txBody>
      </p:sp>
    </p:spTree>
    <p:extLst>
      <p:ext uri="{BB962C8B-B14F-4D97-AF65-F5344CB8AC3E}">
        <p14:creationId xmlns:p14="http://schemas.microsoft.com/office/powerpoint/2010/main" val="19006114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7301EDEF-9ACA-4D46-A08D-96B0EF4EC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605" y="155963"/>
            <a:ext cx="5373796" cy="511149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471BEB-909F-2049-9169-E1F71A8F1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32603" y="2095656"/>
            <a:ext cx="3123144" cy="78290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000" b="1" dirty="0">
                <a:latin typeface="Palatino Linotype" panose="02040502050505030304" pitchFamily="18" charset="0"/>
              </a:rPr>
              <a:t>Scalability</a:t>
            </a:r>
            <a:endParaRPr lang="en-US" altLang="en-US" sz="4000" dirty="0">
              <a:latin typeface="Palatino Linotype" panose="02040502050505030304" pitchFamily="18" charset="0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A716D00-0324-6E4E-8D30-EFE5263FFCC5}"/>
              </a:ext>
            </a:extLst>
          </p:cNvPr>
          <p:cNvSpPr txBox="1">
            <a:spLocks/>
          </p:cNvSpPr>
          <p:nvPr/>
        </p:nvSpPr>
        <p:spPr bwMode="auto">
          <a:xfrm>
            <a:off x="5233769" y="6311900"/>
            <a:ext cx="2279620" cy="50687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latin typeface="Palatino Linotype" panose="02040502050505030304" pitchFamily="18" charset="0"/>
              </a:rPr>
              <a:t>Total replicas = 60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8BDB9A-BA1F-1B40-80F2-A1FB96EB3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713" y="5509134"/>
            <a:ext cx="7800304" cy="43695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4C3993F-90FA-E749-A6C4-413BBA26909E}"/>
              </a:ext>
            </a:extLst>
          </p:cNvPr>
          <p:cNvGrpSpPr/>
          <p:nvPr/>
        </p:nvGrpSpPr>
        <p:grpSpPr>
          <a:xfrm>
            <a:off x="8229218" y="676825"/>
            <a:ext cx="1657144" cy="1275008"/>
            <a:chOff x="8246709" y="746975"/>
            <a:chExt cx="1657144" cy="127500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0AC6CCE-BD59-3547-BEC7-E505833E0942}"/>
                </a:ext>
              </a:extLst>
            </p:cNvPr>
            <p:cNvSpPr/>
            <p:nvPr/>
          </p:nvSpPr>
          <p:spPr>
            <a:xfrm>
              <a:off x="8246709" y="746975"/>
              <a:ext cx="345469" cy="1275008"/>
            </a:xfrm>
            <a:prstGeom prst="ellipse">
              <a:avLst/>
            </a:pr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E81D3C6-5A7E-EA44-92B4-6D7B670C5DB3}"/>
                </a:ext>
              </a:extLst>
            </p:cNvPr>
            <p:cNvCxnSpPr>
              <a:cxnSpLocks/>
            </p:cNvCxnSpPr>
            <p:nvPr/>
          </p:nvCxnSpPr>
          <p:spPr>
            <a:xfrm>
              <a:off x="8593938" y="1397041"/>
              <a:ext cx="53995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ontent Placeholder 5">
              <a:extLst>
                <a:ext uri="{FF2B5EF4-FFF2-40B4-BE49-F238E27FC236}">
                  <a16:creationId xmlns:a16="http://schemas.microsoft.com/office/drawing/2014/main" id="{7CA0B8EC-E000-B742-91D3-84DADAF696E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095259" y="1033617"/>
              <a:ext cx="808594" cy="589713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en-US" sz="2400" dirty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1.3x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58E8AF-1456-6844-8196-1C1495114475}"/>
              </a:ext>
            </a:extLst>
          </p:cNvPr>
          <p:cNvGrpSpPr/>
          <p:nvPr/>
        </p:nvGrpSpPr>
        <p:grpSpPr>
          <a:xfrm>
            <a:off x="8171614" y="726968"/>
            <a:ext cx="1985947" cy="2809741"/>
            <a:chOff x="8171614" y="726968"/>
            <a:chExt cx="1985947" cy="280974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5558D2F-229A-094C-8049-8F852C77B1E0}"/>
                </a:ext>
              </a:extLst>
            </p:cNvPr>
            <p:cNvSpPr/>
            <p:nvPr/>
          </p:nvSpPr>
          <p:spPr>
            <a:xfrm>
              <a:off x="8171614" y="726968"/>
              <a:ext cx="345469" cy="496525"/>
            </a:xfrm>
            <a:prstGeom prst="ellipse">
              <a:avLst/>
            </a:pr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EBBEB3E-879C-7E47-817A-D7947852751F}"/>
                </a:ext>
              </a:extLst>
            </p:cNvPr>
            <p:cNvSpPr/>
            <p:nvPr/>
          </p:nvSpPr>
          <p:spPr>
            <a:xfrm>
              <a:off x="8238010" y="3040184"/>
              <a:ext cx="345469" cy="496525"/>
            </a:xfrm>
            <a:prstGeom prst="ellipse">
              <a:avLst/>
            </a:pr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F0CA7C3-074B-B54D-BABB-84BC29E69230}"/>
                </a:ext>
              </a:extLst>
            </p:cNvPr>
            <p:cNvCxnSpPr>
              <a:cxnSpLocks/>
            </p:cNvCxnSpPr>
            <p:nvPr/>
          </p:nvCxnSpPr>
          <p:spPr>
            <a:xfrm>
              <a:off x="8542422" y="975230"/>
              <a:ext cx="846277" cy="112042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D3FC770-A63F-DF44-82E6-AA12FA9D31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83479" y="2202287"/>
              <a:ext cx="805220" cy="109803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ontent Placeholder 5">
              <a:extLst>
                <a:ext uri="{FF2B5EF4-FFF2-40B4-BE49-F238E27FC236}">
                  <a16:creationId xmlns:a16="http://schemas.microsoft.com/office/drawing/2014/main" id="{CB7C36FA-28C6-8549-B31F-7725981BD5A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348967" y="1786593"/>
              <a:ext cx="808594" cy="589713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en-US" sz="2400" dirty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3.1x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83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471BEB-909F-2049-9169-E1F71A8F1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A716D00-0324-6E4E-8D30-EFE5263FFCC5}"/>
              </a:ext>
            </a:extLst>
          </p:cNvPr>
          <p:cNvSpPr txBox="1">
            <a:spLocks/>
          </p:cNvSpPr>
          <p:nvPr/>
        </p:nvSpPr>
        <p:spPr bwMode="auto">
          <a:xfrm>
            <a:off x="3685406" y="6326031"/>
            <a:ext cx="4332955" cy="50687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latin typeface="Palatino Linotype" panose="02040502050505030304" pitchFamily="18" charset="0"/>
              </a:rPr>
              <a:t>4 clusters and 7 replicas per cluster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E1666B5-DCB1-AF4A-9BF9-48F135742B3A}"/>
              </a:ext>
            </a:extLst>
          </p:cNvPr>
          <p:cNvSpPr txBox="1">
            <a:spLocks/>
          </p:cNvSpPr>
          <p:nvPr/>
        </p:nvSpPr>
        <p:spPr bwMode="auto">
          <a:xfrm>
            <a:off x="32603" y="2095656"/>
            <a:ext cx="3123144" cy="7829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000" b="1" dirty="0">
                <a:latin typeface="Palatino Linotype" panose="02040502050505030304" pitchFamily="18" charset="0"/>
              </a:rPr>
              <a:t>Batching</a:t>
            </a:r>
            <a:endParaRPr lang="en-US" altLang="en-US" sz="4000" dirty="0">
              <a:latin typeface="Palatino Linotype" panose="0204050205050503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3A8925-4EDB-3643-AD86-706789ED9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544" y="5451660"/>
            <a:ext cx="7800304" cy="436959"/>
          </a:xfrm>
          <a:prstGeom prst="rect">
            <a:avLst/>
          </a:prstGeom>
        </p:spPr>
      </p:pic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E6D4CAD1-F9BE-6E42-9171-C5739D9A6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0680" y="72343"/>
            <a:ext cx="5502408" cy="514806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DEEECEF-E444-B640-A9FC-16DDD446712D}"/>
              </a:ext>
            </a:extLst>
          </p:cNvPr>
          <p:cNvGrpSpPr/>
          <p:nvPr/>
        </p:nvGrpSpPr>
        <p:grpSpPr>
          <a:xfrm>
            <a:off x="8003045" y="711458"/>
            <a:ext cx="1657144" cy="1275008"/>
            <a:chOff x="8246709" y="746975"/>
            <a:chExt cx="1657144" cy="127500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C24EC1D-3DF5-9E49-96A2-97AEA3802AF5}"/>
                </a:ext>
              </a:extLst>
            </p:cNvPr>
            <p:cNvSpPr/>
            <p:nvPr/>
          </p:nvSpPr>
          <p:spPr>
            <a:xfrm>
              <a:off x="8246709" y="746975"/>
              <a:ext cx="345469" cy="1275008"/>
            </a:xfrm>
            <a:prstGeom prst="ellipse">
              <a:avLst/>
            </a:pr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DBEC8D9-2D65-B249-8F0A-C77C644F8BE7}"/>
                </a:ext>
              </a:extLst>
            </p:cNvPr>
            <p:cNvCxnSpPr>
              <a:cxnSpLocks/>
            </p:cNvCxnSpPr>
            <p:nvPr/>
          </p:nvCxnSpPr>
          <p:spPr>
            <a:xfrm>
              <a:off x="8593938" y="1397041"/>
              <a:ext cx="53995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ontent Placeholder 5">
              <a:extLst>
                <a:ext uri="{FF2B5EF4-FFF2-40B4-BE49-F238E27FC236}">
                  <a16:creationId xmlns:a16="http://schemas.microsoft.com/office/drawing/2014/main" id="{5EE15FBE-89C4-9641-B174-2CFF8CD9CC2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095259" y="1033617"/>
              <a:ext cx="808594" cy="589713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en-US" sz="2400" dirty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1.6x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D1DF1FF-F396-F841-9F94-347A4138F3A9}"/>
              </a:ext>
            </a:extLst>
          </p:cNvPr>
          <p:cNvGrpSpPr/>
          <p:nvPr/>
        </p:nvGrpSpPr>
        <p:grpSpPr>
          <a:xfrm>
            <a:off x="7988165" y="662573"/>
            <a:ext cx="1985947" cy="3170351"/>
            <a:chOff x="7988165" y="662573"/>
            <a:chExt cx="1985947" cy="317035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3D7E175-9614-C144-854F-F8B92B5A61EA}"/>
                </a:ext>
              </a:extLst>
            </p:cNvPr>
            <p:cNvSpPr/>
            <p:nvPr/>
          </p:nvSpPr>
          <p:spPr>
            <a:xfrm>
              <a:off x="7988165" y="662573"/>
              <a:ext cx="345469" cy="496525"/>
            </a:xfrm>
            <a:prstGeom prst="ellipse">
              <a:avLst/>
            </a:pr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0E71C9C-2472-C54F-8F24-4A3593F9F11A}"/>
                </a:ext>
              </a:extLst>
            </p:cNvPr>
            <p:cNvSpPr/>
            <p:nvPr/>
          </p:nvSpPr>
          <p:spPr>
            <a:xfrm>
              <a:off x="8015924" y="3336399"/>
              <a:ext cx="345469" cy="496525"/>
            </a:xfrm>
            <a:prstGeom prst="ellipse">
              <a:avLst/>
            </a:pr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407C9A5-E029-F249-BE37-7D1D9DEFEEA4}"/>
                </a:ext>
              </a:extLst>
            </p:cNvPr>
            <p:cNvCxnSpPr>
              <a:cxnSpLocks/>
            </p:cNvCxnSpPr>
            <p:nvPr/>
          </p:nvCxnSpPr>
          <p:spPr>
            <a:xfrm>
              <a:off x="8358973" y="910835"/>
              <a:ext cx="846277" cy="112042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9E8900B-8882-4644-9BD5-EB152BAE6B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00030" y="2262517"/>
              <a:ext cx="805220" cy="126619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ontent Placeholder 5">
              <a:extLst>
                <a:ext uri="{FF2B5EF4-FFF2-40B4-BE49-F238E27FC236}">
                  <a16:creationId xmlns:a16="http://schemas.microsoft.com/office/drawing/2014/main" id="{497C490E-3E85-1442-B330-7C203E7FCEE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165518" y="1799472"/>
              <a:ext cx="808594" cy="589713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en-US" sz="2400" dirty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6x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775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276888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Conclusions and Final Remarks</a:t>
            </a:r>
            <a:endParaRPr lang="en-US" altLang="en-US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0" y="1461456"/>
            <a:ext cx="12192000" cy="442666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For achieving faster local replication, </a:t>
            </a:r>
            <a:r>
              <a:rPr lang="en-US" sz="2400" dirty="0" err="1">
                <a:latin typeface="Palatino Linotype" panose="02040502050505030304" pitchFamily="18" charset="0"/>
              </a:rPr>
              <a:t>GeoBFT</a:t>
            </a:r>
            <a:r>
              <a:rPr lang="en-US" sz="2400" dirty="0">
                <a:latin typeface="Palatino Linotype" panose="02040502050505030304" pitchFamily="18" charset="0"/>
              </a:rPr>
              <a:t> can employ other efficient BFT protocols, such as PoE.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Modern cryptographic techniques such as Threshold signatures can be used in place of sending n-f Commit messages.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If a cluster does not have a request, it can send “no-op” messages.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Palatino Linotype" panose="02040502050505030304" pitchFamily="18" charset="0"/>
              </a:rPr>
              <a:t>GeoBFT</a:t>
            </a:r>
            <a:r>
              <a:rPr lang="en-US" sz="2400" dirty="0">
                <a:latin typeface="Palatino Linotype" panose="02040502050505030304" pitchFamily="18" charset="0"/>
              </a:rPr>
              <a:t> optimizes consensus by reducing global communication costs.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alatino Linotype" panose="02040502050505030304" pitchFamily="18" charset="0"/>
              </a:rPr>
              <a:t>Parallel local replication helps to increase system throughput.</a:t>
            </a:r>
          </a:p>
        </p:txBody>
      </p:sp>
    </p:spTree>
    <p:extLst>
      <p:ext uri="{BB962C8B-B14F-4D97-AF65-F5344CB8AC3E}">
        <p14:creationId xmlns:p14="http://schemas.microsoft.com/office/powerpoint/2010/main" val="14301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276888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References</a:t>
            </a:r>
            <a:endParaRPr lang="en-US" altLang="en-US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113881" y="1414622"/>
            <a:ext cx="12078119" cy="415748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1200" dirty="0">
                <a:latin typeface="Palatino Linotype" panose="02040502050505030304" pitchFamily="18" charset="0"/>
              </a:rPr>
              <a:t>S. Gupta, S. </a:t>
            </a:r>
            <a:r>
              <a:rPr lang="en-US" sz="1200" dirty="0" err="1">
                <a:latin typeface="Palatino Linotype" panose="02040502050505030304" pitchFamily="18" charset="0"/>
              </a:rPr>
              <a:t>Rahnama</a:t>
            </a:r>
            <a:r>
              <a:rPr lang="en-US" sz="1200" dirty="0">
                <a:latin typeface="Palatino Linotype" panose="02040502050505030304" pitchFamily="18" charset="0"/>
              </a:rPr>
              <a:t>, J. </a:t>
            </a:r>
            <a:r>
              <a:rPr lang="en-US" sz="1200" dirty="0" err="1">
                <a:latin typeface="Palatino Linotype" panose="02040502050505030304" pitchFamily="18" charset="0"/>
              </a:rPr>
              <a:t>Hellings</a:t>
            </a:r>
            <a:r>
              <a:rPr lang="en-US" sz="1200" dirty="0">
                <a:latin typeface="Palatino Linotype" panose="02040502050505030304" pitchFamily="18" charset="0"/>
              </a:rPr>
              <a:t>, and M. </a:t>
            </a:r>
            <a:r>
              <a:rPr lang="en-US" sz="1200" dirty="0" err="1">
                <a:latin typeface="Palatino Linotype" panose="02040502050505030304" pitchFamily="18" charset="0"/>
              </a:rPr>
              <a:t>Sadoghi</a:t>
            </a:r>
            <a:r>
              <a:rPr lang="en-US" sz="1200" dirty="0">
                <a:latin typeface="Palatino Linotype" panose="02040502050505030304" pitchFamily="18" charset="0"/>
              </a:rPr>
              <a:t>. </a:t>
            </a:r>
            <a:r>
              <a:rPr lang="en-US" sz="1200" dirty="0" err="1">
                <a:latin typeface="Palatino Linotype" panose="02040502050505030304" pitchFamily="18" charset="0"/>
              </a:rPr>
              <a:t>ResilientDB</a:t>
            </a:r>
            <a:r>
              <a:rPr lang="en-US" sz="1200" dirty="0">
                <a:latin typeface="Palatino Linotype" panose="02040502050505030304" pitchFamily="18" charset="0"/>
              </a:rPr>
              <a:t>: Global Scale Resilient Blockchain Fabric. Proc. VLDB Endow., 13(6):868–883, Feb. 2020.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1200" dirty="0">
                <a:latin typeface="Palatino Linotype" panose="02040502050505030304" pitchFamily="18" charset="0"/>
              </a:rPr>
              <a:t>Miguel Castro and Barbara </a:t>
            </a:r>
            <a:r>
              <a:rPr lang="en-US" sz="1200" dirty="0" err="1">
                <a:latin typeface="Palatino Linotype" panose="02040502050505030304" pitchFamily="18" charset="0"/>
              </a:rPr>
              <a:t>Liskov</a:t>
            </a:r>
            <a:r>
              <a:rPr lang="en-US" sz="1200" dirty="0">
                <a:latin typeface="Palatino Linotype" panose="02040502050505030304" pitchFamily="18" charset="0"/>
              </a:rPr>
              <a:t>. Practical byzantine fault tolerance. In Proceedings of the Third Symposium on Operating Systems Design and Implementation, pages 173–186. USENIX Association, 1999.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1200" dirty="0">
                <a:latin typeface="Palatino Linotype" panose="02040502050505030304" pitchFamily="18" charset="0"/>
              </a:rPr>
              <a:t>Miguel Castro and Barbara </a:t>
            </a:r>
            <a:r>
              <a:rPr lang="en-US" sz="1200" dirty="0" err="1">
                <a:latin typeface="Palatino Linotype" panose="02040502050505030304" pitchFamily="18" charset="0"/>
              </a:rPr>
              <a:t>Liskov</a:t>
            </a:r>
            <a:r>
              <a:rPr lang="en-US" sz="1200" dirty="0">
                <a:latin typeface="Palatino Linotype" panose="02040502050505030304" pitchFamily="18" charset="0"/>
              </a:rPr>
              <a:t>. Practical byzantine fault tolerance and proactive recovery. ACM Transactions on Computer Systems, 20(4):398–461, 2002. doi:10.1145/571637.571640.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1200" dirty="0">
                <a:latin typeface="Palatino Linotype" panose="02040502050505030304" pitchFamily="18" charset="0"/>
              </a:rPr>
              <a:t>M. Yin, D. </a:t>
            </a:r>
            <a:r>
              <a:rPr lang="en-US" sz="1200" dirty="0" err="1">
                <a:latin typeface="Palatino Linotype" panose="02040502050505030304" pitchFamily="18" charset="0"/>
              </a:rPr>
              <a:t>Malkhi</a:t>
            </a:r>
            <a:r>
              <a:rPr lang="en-US" sz="1200" dirty="0">
                <a:latin typeface="Palatino Linotype" panose="02040502050505030304" pitchFamily="18" charset="0"/>
              </a:rPr>
              <a:t>, M. K. Reiter, G. G. </a:t>
            </a:r>
            <a:r>
              <a:rPr lang="en-US" sz="1200" dirty="0" err="1">
                <a:latin typeface="Palatino Linotype" panose="02040502050505030304" pitchFamily="18" charset="0"/>
              </a:rPr>
              <a:t>Gueta</a:t>
            </a:r>
            <a:r>
              <a:rPr lang="en-US" sz="1200" dirty="0">
                <a:latin typeface="Palatino Linotype" panose="02040502050505030304" pitchFamily="18" charset="0"/>
              </a:rPr>
              <a:t>, and I. Abraham. </a:t>
            </a:r>
            <a:r>
              <a:rPr lang="en-US" sz="1200" dirty="0" err="1">
                <a:latin typeface="Palatino Linotype" panose="02040502050505030304" pitchFamily="18" charset="0"/>
              </a:rPr>
              <a:t>HotStuff</a:t>
            </a:r>
            <a:r>
              <a:rPr lang="en-US" sz="1200" dirty="0">
                <a:latin typeface="Palatino Linotype" panose="02040502050505030304" pitchFamily="18" charset="0"/>
              </a:rPr>
              <a:t>: BFT consensus with linearity and responsiveness. In Proceedings of the 2019 ACM Symposium on Principles of Distributed Computing, PODC, pages 347–356. ACM, 2019.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1200" dirty="0">
                <a:latin typeface="Palatino Linotype" panose="02040502050505030304" pitchFamily="18" charset="0"/>
              </a:rPr>
              <a:t>R. </a:t>
            </a:r>
            <a:r>
              <a:rPr lang="en-US" sz="1200" dirty="0" err="1">
                <a:latin typeface="Palatino Linotype" panose="02040502050505030304" pitchFamily="18" charset="0"/>
              </a:rPr>
              <a:t>Kotla</a:t>
            </a:r>
            <a:r>
              <a:rPr lang="en-US" sz="1200" dirty="0">
                <a:latin typeface="Palatino Linotype" panose="02040502050505030304" pitchFamily="18" charset="0"/>
              </a:rPr>
              <a:t>, L. </a:t>
            </a:r>
            <a:r>
              <a:rPr lang="en-US" sz="1200" dirty="0" err="1">
                <a:latin typeface="Palatino Linotype" panose="02040502050505030304" pitchFamily="18" charset="0"/>
              </a:rPr>
              <a:t>Alvisi</a:t>
            </a:r>
            <a:r>
              <a:rPr lang="en-US" sz="1200" dirty="0">
                <a:latin typeface="Palatino Linotype" panose="02040502050505030304" pitchFamily="18" charset="0"/>
              </a:rPr>
              <a:t>, M. Dahlin, A. Clement, and E. Wong. Zyzzyva: Speculative byzantine fault tolerance. In Proceedings of Twenty-first ACM SIGOPS Symposium on Operating Systems Principles, SOSP, pages 45–58. ACM, 2007.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1200" dirty="0" err="1">
                <a:latin typeface="Palatino Linotype" panose="02040502050505030304" pitchFamily="18" charset="0"/>
              </a:rPr>
              <a:t>Yair</a:t>
            </a:r>
            <a:r>
              <a:rPr lang="en-US" sz="1200" dirty="0">
                <a:latin typeface="Palatino Linotype" panose="02040502050505030304" pitchFamily="18" charset="0"/>
              </a:rPr>
              <a:t> Amir, </a:t>
            </a:r>
            <a:r>
              <a:rPr lang="en-US" sz="1200" dirty="0" err="1">
                <a:latin typeface="Palatino Linotype" panose="02040502050505030304" pitchFamily="18" charset="0"/>
              </a:rPr>
              <a:t>Claudiu</a:t>
            </a:r>
            <a:r>
              <a:rPr lang="en-US" sz="1200" dirty="0">
                <a:latin typeface="Palatino Linotype" panose="02040502050505030304" pitchFamily="18" charset="0"/>
              </a:rPr>
              <a:t> Danilov, Danny </a:t>
            </a:r>
            <a:r>
              <a:rPr lang="en-US" sz="1200" dirty="0" err="1">
                <a:latin typeface="Palatino Linotype" panose="02040502050505030304" pitchFamily="18" charset="0"/>
              </a:rPr>
              <a:t>Dolev</a:t>
            </a:r>
            <a:r>
              <a:rPr lang="en-US" sz="1200" dirty="0">
                <a:latin typeface="Palatino Linotype" panose="02040502050505030304" pitchFamily="18" charset="0"/>
              </a:rPr>
              <a:t>, Jonathan Kirsch, John Lane, Cristina Nita-</a:t>
            </a:r>
            <a:r>
              <a:rPr lang="en-US" sz="1200" dirty="0" err="1">
                <a:latin typeface="Palatino Linotype" panose="02040502050505030304" pitchFamily="18" charset="0"/>
              </a:rPr>
              <a:t>Rotaru</a:t>
            </a:r>
            <a:r>
              <a:rPr lang="en-US" sz="1200" dirty="0">
                <a:latin typeface="Palatino Linotype" panose="02040502050505030304" pitchFamily="18" charset="0"/>
              </a:rPr>
              <a:t>, Josh Olsen, and David </a:t>
            </a:r>
            <a:r>
              <a:rPr lang="en-US" sz="1200" dirty="0" err="1">
                <a:latin typeface="Palatino Linotype" panose="02040502050505030304" pitchFamily="18" charset="0"/>
              </a:rPr>
              <a:t>Zage</a:t>
            </a:r>
            <a:r>
              <a:rPr lang="en-US" sz="1200" dirty="0">
                <a:latin typeface="Palatino Linotype" panose="02040502050505030304" pitchFamily="18" charset="0"/>
              </a:rPr>
              <a:t>. Steward: Scaling byzantine fault-tolerant replication to wide area networks. IEEE Transactions on Dependable and Secure Computing, 7(1):80–93, 2010. doi:10.1109/TDSC.2008.53.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1200" dirty="0">
                <a:latin typeface="Palatino Linotype" panose="02040502050505030304" pitchFamily="18" charset="0"/>
              </a:rPr>
              <a:t>S. Gupta, J. </a:t>
            </a:r>
            <a:r>
              <a:rPr lang="en-US" sz="1200" dirty="0" err="1">
                <a:latin typeface="Palatino Linotype" panose="02040502050505030304" pitchFamily="18" charset="0"/>
              </a:rPr>
              <a:t>Hellings</a:t>
            </a:r>
            <a:r>
              <a:rPr lang="en-US" sz="1200" dirty="0">
                <a:latin typeface="Palatino Linotype" panose="02040502050505030304" pitchFamily="18" charset="0"/>
              </a:rPr>
              <a:t>, S. </a:t>
            </a:r>
            <a:r>
              <a:rPr lang="en-US" sz="1200" dirty="0" err="1">
                <a:latin typeface="Palatino Linotype" panose="02040502050505030304" pitchFamily="18" charset="0"/>
              </a:rPr>
              <a:t>Rahnama</a:t>
            </a:r>
            <a:r>
              <a:rPr lang="en-US" sz="1200" dirty="0">
                <a:latin typeface="Palatino Linotype" panose="02040502050505030304" pitchFamily="18" charset="0"/>
              </a:rPr>
              <a:t>, and M. </a:t>
            </a:r>
            <a:r>
              <a:rPr lang="en-US" sz="1200" dirty="0" err="1">
                <a:latin typeface="Palatino Linotype" panose="02040502050505030304" pitchFamily="18" charset="0"/>
              </a:rPr>
              <a:t>Sadoghi</a:t>
            </a:r>
            <a:r>
              <a:rPr lang="en-US" sz="1200" dirty="0">
                <a:latin typeface="Palatino Linotype" panose="02040502050505030304" pitchFamily="18" charset="0"/>
              </a:rPr>
              <a:t>, Proof-of-Execution: Reaching Consensus through Fault-Tolerant Speculation, </a:t>
            </a:r>
            <a:r>
              <a:rPr lang="en-US" sz="1200" dirty="0" err="1">
                <a:latin typeface="Palatino Linotype" panose="02040502050505030304" pitchFamily="18" charset="0"/>
              </a:rPr>
              <a:t>CoRR</a:t>
            </a:r>
            <a:r>
              <a:rPr lang="en-US" sz="1200" dirty="0">
                <a:latin typeface="Palatino Linotype" panose="02040502050505030304" pitchFamily="18" charset="0"/>
              </a:rPr>
              <a:t>, vol. abs/1911.00838, 2019.</a:t>
            </a:r>
          </a:p>
        </p:txBody>
      </p:sp>
    </p:spTree>
    <p:extLst>
      <p:ext uri="{BB962C8B-B14F-4D97-AF65-F5344CB8AC3E}">
        <p14:creationId xmlns:p14="http://schemas.microsoft.com/office/powerpoint/2010/main" val="807903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 descr="Database">
            <a:extLst>
              <a:ext uri="{FF2B5EF4-FFF2-40B4-BE49-F238E27FC236}">
                <a16:creationId xmlns:a16="http://schemas.microsoft.com/office/drawing/2014/main" id="{1273B02B-4782-BF46-8A1F-C2E41BFB7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70916" y="4198876"/>
            <a:ext cx="1625782" cy="1701985"/>
          </a:xfrm>
          <a:prstGeom prst="rect">
            <a:avLst/>
          </a:prstGeom>
        </p:spPr>
      </p:pic>
      <p:pic>
        <p:nvPicPr>
          <p:cNvPr id="13" name="Graphic 12" descr="Database">
            <a:extLst>
              <a:ext uri="{FF2B5EF4-FFF2-40B4-BE49-F238E27FC236}">
                <a16:creationId xmlns:a16="http://schemas.microsoft.com/office/drawing/2014/main" id="{B7CE780C-75E1-9949-BACB-28C36DC64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1161" y="2109980"/>
            <a:ext cx="1625782" cy="1701985"/>
          </a:xfrm>
          <a:prstGeom prst="rect">
            <a:avLst/>
          </a:prstGeom>
        </p:spPr>
      </p:pic>
      <p:pic>
        <p:nvPicPr>
          <p:cNvPr id="15" name="Graphic 14" descr="Database">
            <a:extLst>
              <a:ext uri="{FF2B5EF4-FFF2-40B4-BE49-F238E27FC236}">
                <a16:creationId xmlns:a16="http://schemas.microsoft.com/office/drawing/2014/main" id="{1CB8052B-A47A-9741-9044-5018C32811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92972" y="4080256"/>
            <a:ext cx="1625782" cy="170198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4" name="Graphic 3" descr="Database">
            <a:extLst>
              <a:ext uri="{FF2B5EF4-FFF2-40B4-BE49-F238E27FC236}">
                <a16:creationId xmlns:a16="http://schemas.microsoft.com/office/drawing/2014/main" id="{97B97544-14BF-F244-8323-C16E072D7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39760" y="2139734"/>
            <a:ext cx="1625782" cy="1701985"/>
          </a:xfrm>
          <a:prstGeom prst="rect">
            <a:avLst/>
          </a:prstGeom>
        </p:spPr>
      </p:pic>
      <p:pic>
        <p:nvPicPr>
          <p:cNvPr id="8" name="Graphic 7" descr="Envelope">
            <a:extLst>
              <a:ext uri="{FF2B5EF4-FFF2-40B4-BE49-F238E27FC236}">
                <a16:creationId xmlns:a16="http://schemas.microsoft.com/office/drawing/2014/main" id="{15B95C14-4C29-1441-9CC6-EB79DC7370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02304" y="4592699"/>
            <a:ext cx="914400" cy="914400"/>
          </a:xfrm>
          <a:prstGeom prst="rect">
            <a:avLst/>
          </a:prstGeom>
        </p:spPr>
      </p:pic>
      <p:pic>
        <p:nvPicPr>
          <p:cNvPr id="16" name="Graphic 15" descr="Envelope">
            <a:extLst>
              <a:ext uri="{FF2B5EF4-FFF2-40B4-BE49-F238E27FC236}">
                <a16:creationId xmlns:a16="http://schemas.microsoft.com/office/drawing/2014/main" id="{6B8AD053-F345-7546-8DB0-1F57EC5F37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07496" y="4595363"/>
            <a:ext cx="914400" cy="914400"/>
          </a:xfrm>
          <a:prstGeom prst="rect">
            <a:avLst/>
          </a:prstGeom>
        </p:spPr>
      </p:pic>
      <p:pic>
        <p:nvPicPr>
          <p:cNvPr id="17" name="Graphic 16" descr="Envelope">
            <a:extLst>
              <a:ext uri="{FF2B5EF4-FFF2-40B4-BE49-F238E27FC236}">
                <a16:creationId xmlns:a16="http://schemas.microsoft.com/office/drawing/2014/main" id="{D1B4DFBC-E23A-1644-BD0E-88DA031E29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96907" y="4595360"/>
            <a:ext cx="914400" cy="91440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D6EB4669-F80F-384B-A94C-36284F386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44140"/>
            <a:ext cx="10515600" cy="1235723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At the core of 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any</a:t>
            </a: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Blockchain application is a Byzantine Fault-Tolerant (BFT) consensus protocol.</a:t>
            </a:r>
            <a:endParaRPr lang="en-US" altLang="en-US" sz="32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D5BFC3-20E2-0746-B957-4C1A14387AC7}"/>
              </a:ext>
            </a:extLst>
          </p:cNvPr>
          <p:cNvGrpSpPr/>
          <p:nvPr/>
        </p:nvGrpSpPr>
        <p:grpSpPr>
          <a:xfrm>
            <a:off x="2861862" y="3080151"/>
            <a:ext cx="2300902" cy="1523135"/>
            <a:chOff x="766816" y="1730318"/>
            <a:chExt cx="2300902" cy="1523135"/>
          </a:xfrm>
        </p:grpSpPr>
        <p:pic>
          <p:nvPicPr>
            <p:cNvPr id="6" name="Graphic 5" descr="Thought bubble">
              <a:extLst>
                <a:ext uri="{FF2B5EF4-FFF2-40B4-BE49-F238E27FC236}">
                  <a16:creationId xmlns:a16="http://schemas.microsoft.com/office/drawing/2014/main" id="{12A67633-3875-3B41-8F18-E1EEF02D8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66816" y="1730318"/>
              <a:ext cx="2300902" cy="1523135"/>
            </a:xfrm>
            <a:prstGeom prst="rect">
              <a:avLst/>
            </a:prstGeom>
          </p:spPr>
        </p:pic>
        <p:sp>
          <p:nvSpPr>
            <p:cNvPr id="22" name="Content Placeholder 4">
              <a:extLst>
                <a:ext uri="{FF2B5EF4-FFF2-40B4-BE49-F238E27FC236}">
                  <a16:creationId xmlns:a16="http://schemas.microsoft.com/office/drawing/2014/main" id="{23384CC3-F195-7B41-86CA-6643849E366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92869" y="1940062"/>
              <a:ext cx="1848796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Order </a:t>
              </a:r>
              <a:r>
                <a:rPr lang="en-US" sz="2400" dirty="0" err="1">
                  <a:latin typeface="Palatino Linotype" panose="02040502050505030304" pitchFamily="18" charset="0"/>
                  <a:cs typeface="Times New Roman" panose="02020603050405020304" pitchFamily="18" charset="0"/>
                </a:rPr>
                <a:t>Txn</a:t>
              </a:r>
              <a:endPara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F0B1051-BC74-494E-8C7D-7B21E645EED8}"/>
              </a:ext>
            </a:extLst>
          </p:cNvPr>
          <p:cNvGrpSpPr/>
          <p:nvPr/>
        </p:nvGrpSpPr>
        <p:grpSpPr>
          <a:xfrm>
            <a:off x="6391193" y="1399342"/>
            <a:ext cx="2300902" cy="1523135"/>
            <a:chOff x="588671" y="1207773"/>
            <a:chExt cx="2300902" cy="1523135"/>
          </a:xfrm>
        </p:grpSpPr>
        <p:pic>
          <p:nvPicPr>
            <p:cNvPr id="23" name="Graphic 22" descr="Thought bubble">
              <a:extLst>
                <a:ext uri="{FF2B5EF4-FFF2-40B4-BE49-F238E27FC236}">
                  <a16:creationId xmlns:a16="http://schemas.microsoft.com/office/drawing/2014/main" id="{116D0464-A013-1147-B351-FB30439DD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24" name="Content Placeholder 4">
              <a:extLst>
                <a:ext uri="{FF2B5EF4-FFF2-40B4-BE49-F238E27FC236}">
                  <a16:creationId xmlns:a16="http://schemas.microsoft.com/office/drawing/2014/main" id="{77823DA1-F140-5A4B-81AF-9DC9CE0690B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6A5699E-31B8-514D-A4DA-2D157A895D3B}"/>
              </a:ext>
            </a:extLst>
          </p:cNvPr>
          <p:cNvGrpSpPr/>
          <p:nvPr/>
        </p:nvGrpSpPr>
        <p:grpSpPr>
          <a:xfrm>
            <a:off x="9239253" y="1543727"/>
            <a:ext cx="2300902" cy="1523135"/>
            <a:chOff x="588671" y="1207773"/>
            <a:chExt cx="2300902" cy="1523135"/>
          </a:xfrm>
        </p:grpSpPr>
        <p:pic>
          <p:nvPicPr>
            <p:cNvPr id="30" name="Graphic 29" descr="Thought bubble">
              <a:extLst>
                <a:ext uri="{FF2B5EF4-FFF2-40B4-BE49-F238E27FC236}">
                  <a16:creationId xmlns:a16="http://schemas.microsoft.com/office/drawing/2014/main" id="{3B8E0536-82B9-814E-9681-A5B022F1E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31" name="Content Placeholder 4">
              <a:extLst>
                <a:ext uri="{FF2B5EF4-FFF2-40B4-BE49-F238E27FC236}">
                  <a16:creationId xmlns:a16="http://schemas.microsoft.com/office/drawing/2014/main" id="{520D61FD-A030-F541-8C0E-F8B3AE74049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AF4512A-6B8E-A441-BDAE-E616008DB89E}"/>
              </a:ext>
            </a:extLst>
          </p:cNvPr>
          <p:cNvGrpSpPr/>
          <p:nvPr/>
        </p:nvGrpSpPr>
        <p:grpSpPr>
          <a:xfrm>
            <a:off x="9314926" y="3633115"/>
            <a:ext cx="2300902" cy="1523135"/>
            <a:chOff x="588671" y="1207773"/>
            <a:chExt cx="2300902" cy="1523135"/>
          </a:xfrm>
        </p:grpSpPr>
        <p:pic>
          <p:nvPicPr>
            <p:cNvPr id="33" name="Graphic 32" descr="Thought bubble">
              <a:extLst>
                <a:ext uri="{FF2B5EF4-FFF2-40B4-BE49-F238E27FC236}">
                  <a16:creationId xmlns:a16="http://schemas.microsoft.com/office/drawing/2014/main" id="{6B5F3E4D-8558-2A4E-B1AA-4DF42D257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34" name="Content Placeholder 4">
              <a:extLst>
                <a:ext uri="{FF2B5EF4-FFF2-40B4-BE49-F238E27FC236}">
                  <a16:creationId xmlns:a16="http://schemas.microsoft.com/office/drawing/2014/main" id="{F714CD8E-0578-EB40-A2A4-36DC0FE9321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B63D184-7A8A-514F-B041-925A7B2E8540}"/>
              </a:ext>
            </a:extLst>
          </p:cNvPr>
          <p:cNvSpPr txBox="1"/>
          <p:nvPr/>
        </p:nvSpPr>
        <p:spPr>
          <a:xfrm>
            <a:off x="7712765" y="53671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50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04 -0.00162 L 0.19102 -0.20648 " pathEditMode="relative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184 0.00925 L 0.40782 -0.2069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77" y="-1081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82 -0.00024 L 0.40495 -0.0002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C83BCE-DA28-9A4F-B956-A253A3257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55C541-4BC3-9C4A-A743-B2922E2C2BE3}"/>
              </a:ext>
            </a:extLst>
          </p:cNvPr>
          <p:cNvSpPr/>
          <p:nvPr/>
        </p:nvSpPr>
        <p:spPr>
          <a:xfrm>
            <a:off x="2862666" y="1124419"/>
            <a:ext cx="646666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Permissionless</a:t>
            </a:r>
            <a:endParaRPr lang="en-US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6EE4E9-CFF6-A249-9430-30E16E24B58A}"/>
              </a:ext>
            </a:extLst>
          </p:cNvPr>
          <p:cNvSpPr/>
          <p:nvPr/>
        </p:nvSpPr>
        <p:spPr>
          <a:xfrm>
            <a:off x="5332860" y="2505670"/>
            <a:ext cx="9696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vs.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4DD7-9472-1E41-BB32-390C48C39C1D}"/>
              </a:ext>
            </a:extLst>
          </p:cNvPr>
          <p:cNvSpPr/>
          <p:nvPr/>
        </p:nvSpPr>
        <p:spPr>
          <a:xfrm>
            <a:off x="2862666" y="3743021"/>
            <a:ext cx="646666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Permissioned</a:t>
            </a:r>
          </a:p>
        </p:txBody>
      </p:sp>
    </p:spTree>
    <p:extLst>
      <p:ext uri="{BB962C8B-B14F-4D97-AF65-F5344CB8AC3E}">
        <p14:creationId xmlns:p14="http://schemas.microsoft.com/office/powerpoint/2010/main" val="293470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708992" y="2425148"/>
            <a:ext cx="10515600" cy="69910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Permissionless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Blockchains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C83BCE-DA28-9A4F-B956-A253A3257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4" name="Graphic 3" descr="Dollar">
            <a:extLst>
              <a:ext uri="{FF2B5EF4-FFF2-40B4-BE49-F238E27FC236}">
                <a16:creationId xmlns:a16="http://schemas.microsoft.com/office/drawing/2014/main" id="{64D42AB4-35CA-A243-BDB5-1F3F2BED1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7631" y="406169"/>
            <a:ext cx="914400" cy="914400"/>
          </a:xfrm>
          <a:prstGeom prst="rect">
            <a:avLst/>
          </a:prstGeom>
        </p:spPr>
      </p:pic>
      <p:pic>
        <p:nvPicPr>
          <p:cNvPr id="9" name="Graphic 8" descr="Euro">
            <a:extLst>
              <a:ext uri="{FF2B5EF4-FFF2-40B4-BE49-F238E27FC236}">
                <a16:creationId xmlns:a16="http://schemas.microsoft.com/office/drawing/2014/main" id="{6994E850-D1C1-894C-96B8-4A9580E911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30557" y="406169"/>
            <a:ext cx="914400" cy="9144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651CC09-BE64-9E47-99B7-6068653F0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9904" y="406169"/>
            <a:ext cx="993762" cy="9144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54E7C14-93A5-1945-9F37-4CBB055253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99890" y="464790"/>
            <a:ext cx="635210" cy="103221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6C36066-5386-2749-88F9-6B85EFE0076E}"/>
              </a:ext>
            </a:extLst>
          </p:cNvPr>
          <p:cNvSpPr txBox="1">
            <a:spLocks/>
          </p:cNvSpPr>
          <p:nvPr/>
        </p:nvSpPr>
        <p:spPr bwMode="auto">
          <a:xfrm>
            <a:off x="854764" y="4119812"/>
            <a:ext cx="10515600" cy="56425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Cryptocurrencies: Bitcoin &amp; Ethereum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78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25 0.06666 L 0.00325 0.77268 " pathEditMode="relative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6666 L -0.00026 0.73402 " pathEditMode="relative" ptsTypes="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221 0.08055 L 0.00221 0.73009 " pathEditMode="relative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17 0.08101 L 0.00117 0.75162 " pathEditMode="relative" ptsTypes="AA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708992" y="2425148"/>
            <a:ext cx="10515600" cy="69910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Permissionless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Blockchains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C83BCE-DA28-9A4F-B956-A253A3257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4" name="Graphic 3" descr="Dollar">
            <a:extLst>
              <a:ext uri="{FF2B5EF4-FFF2-40B4-BE49-F238E27FC236}">
                <a16:creationId xmlns:a16="http://schemas.microsoft.com/office/drawing/2014/main" id="{64D42AB4-35CA-A243-BDB5-1F3F2BED1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7631" y="406169"/>
            <a:ext cx="914400" cy="914400"/>
          </a:xfrm>
          <a:prstGeom prst="rect">
            <a:avLst/>
          </a:prstGeom>
        </p:spPr>
      </p:pic>
      <p:pic>
        <p:nvPicPr>
          <p:cNvPr id="9" name="Graphic 8" descr="Euro">
            <a:extLst>
              <a:ext uri="{FF2B5EF4-FFF2-40B4-BE49-F238E27FC236}">
                <a16:creationId xmlns:a16="http://schemas.microsoft.com/office/drawing/2014/main" id="{6994E850-D1C1-894C-96B8-4A9580E911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30557" y="406169"/>
            <a:ext cx="914400" cy="9144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651CC09-BE64-9E47-99B7-6068653F0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9904" y="406169"/>
            <a:ext cx="993762" cy="9144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54E7C14-93A5-1945-9F37-4CBB055253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99890" y="464790"/>
            <a:ext cx="635210" cy="103221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6C36066-5386-2749-88F9-6B85EFE0076E}"/>
              </a:ext>
            </a:extLst>
          </p:cNvPr>
          <p:cNvSpPr txBox="1">
            <a:spLocks/>
          </p:cNvSpPr>
          <p:nvPr/>
        </p:nvSpPr>
        <p:spPr bwMode="auto">
          <a:xfrm>
            <a:off x="854764" y="4119812"/>
            <a:ext cx="10515600" cy="56425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 Access: Anyone can participate.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C625B95-6FD1-174F-A756-9033DB012E8E}"/>
              </a:ext>
            </a:extLst>
          </p:cNvPr>
          <p:cNvSpPr txBox="1">
            <a:spLocks/>
          </p:cNvSpPr>
          <p:nvPr/>
        </p:nvSpPr>
        <p:spPr bwMode="auto">
          <a:xfrm>
            <a:off x="898910" y="4960694"/>
            <a:ext cx="10515600" cy="56425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Identities of the replicas are unknown.</a:t>
            </a:r>
            <a:endParaRPr lang="en-US" alt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60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25 0.06666 L 0.00325 0.77268 " pathEditMode="relative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6666 L -0.00026 0.73402 " pathEditMode="relative" ptsTypes="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221 0.08055 L 0.00221 0.73009 " pathEditMode="relative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17 0.08101 L 0.00117 0.75162 " pathEditMode="relative" ptsTypes="AA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708992" y="2425148"/>
            <a:ext cx="10515600" cy="69910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Permissionless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Blockchains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C83BCE-DA28-9A4F-B956-A253A3257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4" name="Graphic 3" descr="Dollar">
            <a:extLst>
              <a:ext uri="{FF2B5EF4-FFF2-40B4-BE49-F238E27FC236}">
                <a16:creationId xmlns:a16="http://schemas.microsoft.com/office/drawing/2014/main" id="{64D42AB4-35CA-A243-BDB5-1F3F2BED1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7631" y="406169"/>
            <a:ext cx="914400" cy="914400"/>
          </a:xfrm>
          <a:prstGeom prst="rect">
            <a:avLst/>
          </a:prstGeom>
        </p:spPr>
      </p:pic>
      <p:pic>
        <p:nvPicPr>
          <p:cNvPr id="9" name="Graphic 8" descr="Euro">
            <a:extLst>
              <a:ext uri="{FF2B5EF4-FFF2-40B4-BE49-F238E27FC236}">
                <a16:creationId xmlns:a16="http://schemas.microsoft.com/office/drawing/2014/main" id="{6994E850-D1C1-894C-96B8-4A9580E911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30557" y="406169"/>
            <a:ext cx="914400" cy="9144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651CC09-BE64-9E47-99B7-6068653F0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9904" y="406169"/>
            <a:ext cx="993762" cy="9144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54E7C14-93A5-1945-9F37-4CBB055253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99890" y="464790"/>
            <a:ext cx="635210" cy="103221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6C36066-5386-2749-88F9-6B85EFE0076E}"/>
              </a:ext>
            </a:extLst>
          </p:cNvPr>
          <p:cNvSpPr txBox="1">
            <a:spLocks/>
          </p:cNvSpPr>
          <p:nvPr/>
        </p:nvSpPr>
        <p:spPr bwMode="auto">
          <a:xfrm>
            <a:off x="854764" y="4119812"/>
            <a:ext cx="10515600" cy="56425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Require computing complex hashes.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48F62BF-7455-A749-B277-9E40E1F56AC5}"/>
              </a:ext>
            </a:extLst>
          </p:cNvPr>
          <p:cNvSpPr txBox="1">
            <a:spLocks/>
          </p:cNvSpPr>
          <p:nvPr/>
        </p:nvSpPr>
        <p:spPr bwMode="auto">
          <a:xfrm>
            <a:off x="1007164" y="5096459"/>
            <a:ext cx="10515600" cy="56425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Wastage of Energy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81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25 0.06666 L 0.00325 0.77268 " pathEditMode="relative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6666 L -0.00026 0.73402 " pathEditMode="relative" ptsTypes="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221 0.08055 L 0.00221 0.73009 " pathEditMode="relative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17 0.08101 L 0.00117 0.75162 " pathEditMode="relative" ptsTypes="AA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Magnifying glass">
            <a:extLst>
              <a:ext uri="{FF2B5EF4-FFF2-40B4-BE49-F238E27FC236}">
                <a16:creationId xmlns:a16="http://schemas.microsoft.com/office/drawing/2014/main" id="{4162669E-0ADB-8C46-9D71-0A1ED80F6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3337" y="-158740"/>
            <a:ext cx="1510750" cy="1510750"/>
          </a:xfrm>
          <a:prstGeom prst="rect">
            <a:avLst/>
          </a:prstGeom>
        </p:spPr>
      </p:pic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708992" y="2425148"/>
            <a:ext cx="10515600" cy="69910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Permissioned Blockchains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C83BCE-DA28-9A4F-B956-A253A3257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6C36066-5386-2749-88F9-6B85EFE0076E}"/>
              </a:ext>
            </a:extLst>
          </p:cNvPr>
          <p:cNvSpPr txBox="1">
            <a:spLocks/>
          </p:cNvSpPr>
          <p:nvPr/>
        </p:nvSpPr>
        <p:spPr bwMode="auto">
          <a:xfrm>
            <a:off x="854764" y="4119812"/>
            <a:ext cx="10515600" cy="56425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Identities known a priori.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4F4D484-63C3-F34D-9C01-F12D2C746DBA}"/>
              </a:ext>
            </a:extLst>
          </p:cNvPr>
          <p:cNvGrpSpPr/>
          <p:nvPr/>
        </p:nvGrpSpPr>
        <p:grpSpPr>
          <a:xfrm>
            <a:off x="708992" y="287322"/>
            <a:ext cx="914400" cy="5741499"/>
            <a:chOff x="708992" y="287322"/>
            <a:chExt cx="914400" cy="5741499"/>
          </a:xfrm>
        </p:grpSpPr>
        <p:pic>
          <p:nvPicPr>
            <p:cNvPr id="10" name="Graphic 9" descr="DJ">
              <a:extLst>
                <a:ext uri="{FF2B5EF4-FFF2-40B4-BE49-F238E27FC236}">
                  <a16:creationId xmlns:a16="http://schemas.microsoft.com/office/drawing/2014/main" id="{83815FEF-A084-B748-B13D-8192972B1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8992" y="5114421"/>
              <a:ext cx="914400" cy="914400"/>
            </a:xfrm>
            <a:prstGeom prst="rect">
              <a:avLst/>
            </a:prstGeom>
          </p:spPr>
        </p:pic>
        <p:pic>
          <p:nvPicPr>
            <p:cNvPr id="13" name="Graphic 12" descr="Pilot">
              <a:extLst>
                <a:ext uri="{FF2B5EF4-FFF2-40B4-BE49-F238E27FC236}">
                  <a16:creationId xmlns:a16="http://schemas.microsoft.com/office/drawing/2014/main" id="{4AA14D21-E2E6-B840-8CA9-3C7A929A6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08992" y="4028202"/>
              <a:ext cx="914400" cy="914400"/>
            </a:xfrm>
            <a:prstGeom prst="rect">
              <a:avLst/>
            </a:prstGeom>
          </p:spPr>
        </p:pic>
        <p:pic>
          <p:nvPicPr>
            <p:cNvPr id="17" name="Graphic 16" descr="Welder">
              <a:extLst>
                <a:ext uri="{FF2B5EF4-FFF2-40B4-BE49-F238E27FC236}">
                  <a16:creationId xmlns:a16="http://schemas.microsoft.com/office/drawing/2014/main" id="{A7DFB704-68E1-1E4F-8344-021F4F32E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08992" y="2689617"/>
              <a:ext cx="914400" cy="914400"/>
            </a:xfrm>
            <a:prstGeom prst="rect">
              <a:avLst/>
            </a:prstGeom>
          </p:spPr>
        </p:pic>
        <p:pic>
          <p:nvPicPr>
            <p:cNvPr id="19" name="Graphic 18" descr="Astronaut">
              <a:extLst>
                <a:ext uri="{FF2B5EF4-FFF2-40B4-BE49-F238E27FC236}">
                  <a16:creationId xmlns:a16="http://schemas.microsoft.com/office/drawing/2014/main" id="{E2F469AF-DA6B-DB42-9E7F-0F390365C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08992" y="1510748"/>
              <a:ext cx="914400" cy="914400"/>
            </a:xfrm>
            <a:prstGeom prst="rect">
              <a:avLst/>
            </a:prstGeom>
          </p:spPr>
        </p:pic>
        <p:pic>
          <p:nvPicPr>
            <p:cNvPr id="21" name="Graphic 20" descr="Farmer">
              <a:extLst>
                <a:ext uri="{FF2B5EF4-FFF2-40B4-BE49-F238E27FC236}">
                  <a16:creationId xmlns:a16="http://schemas.microsoft.com/office/drawing/2014/main" id="{20ECE8EA-6071-BD49-B669-0A29E720F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08992" y="287322"/>
              <a:ext cx="914400" cy="9144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1DA345D-19F8-5B48-BB2D-B27A0D4B2B0A}"/>
              </a:ext>
            </a:extLst>
          </p:cNvPr>
          <p:cNvGrpSpPr/>
          <p:nvPr/>
        </p:nvGrpSpPr>
        <p:grpSpPr>
          <a:xfrm>
            <a:off x="10363195" y="287322"/>
            <a:ext cx="914400" cy="5741499"/>
            <a:chOff x="708992" y="287322"/>
            <a:chExt cx="914400" cy="5741499"/>
          </a:xfrm>
        </p:grpSpPr>
        <p:pic>
          <p:nvPicPr>
            <p:cNvPr id="25" name="Graphic 24" descr="DJ">
              <a:extLst>
                <a:ext uri="{FF2B5EF4-FFF2-40B4-BE49-F238E27FC236}">
                  <a16:creationId xmlns:a16="http://schemas.microsoft.com/office/drawing/2014/main" id="{DF022012-88DA-C84E-A92D-D7D9CB526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8992" y="5114421"/>
              <a:ext cx="914400" cy="914400"/>
            </a:xfrm>
            <a:prstGeom prst="rect">
              <a:avLst/>
            </a:prstGeom>
          </p:spPr>
        </p:pic>
        <p:pic>
          <p:nvPicPr>
            <p:cNvPr id="26" name="Graphic 25" descr="Pilot">
              <a:extLst>
                <a:ext uri="{FF2B5EF4-FFF2-40B4-BE49-F238E27FC236}">
                  <a16:creationId xmlns:a16="http://schemas.microsoft.com/office/drawing/2014/main" id="{FF2EBEF0-8260-5944-B77F-A5E1C011D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08992" y="4028202"/>
              <a:ext cx="914400" cy="914400"/>
            </a:xfrm>
            <a:prstGeom prst="rect">
              <a:avLst/>
            </a:prstGeom>
          </p:spPr>
        </p:pic>
        <p:pic>
          <p:nvPicPr>
            <p:cNvPr id="27" name="Graphic 26" descr="Welder">
              <a:extLst>
                <a:ext uri="{FF2B5EF4-FFF2-40B4-BE49-F238E27FC236}">
                  <a16:creationId xmlns:a16="http://schemas.microsoft.com/office/drawing/2014/main" id="{F3D5330C-893B-7C45-B99F-DE8342C02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08992" y="2689617"/>
              <a:ext cx="914400" cy="914400"/>
            </a:xfrm>
            <a:prstGeom prst="rect">
              <a:avLst/>
            </a:prstGeom>
          </p:spPr>
        </p:pic>
        <p:pic>
          <p:nvPicPr>
            <p:cNvPr id="28" name="Graphic 27" descr="Astronaut">
              <a:extLst>
                <a:ext uri="{FF2B5EF4-FFF2-40B4-BE49-F238E27FC236}">
                  <a16:creationId xmlns:a16="http://schemas.microsoft.com/office/drawing/2014/main" id="{14A23F59-3A9D-F346-BBD5-B7E08A533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08992" y="1510748"/>
              <a:ext cx="914400" cy="914400"/>
            </a:xfrm>
            <a:prstGeom prst="rect">
              <a:avLst/>
            </a:prstGeom>
          </p:spPr>
        </p:pic>
        <p:pic>
          <p:nvPicPr>
            <p:cNvPr id="29" name="Graphic 28" descr="Farmer">
              <a:extLst>
                <a:ext uri="{FF2B5EF4-FFF2-40B4-BE49-F238E27FC236}">
                  <a16:creationId xmlns:a16="http://schemas.microsoft.com/office/drawing/2014/main" id="{A0AA8FC8-AE17-9A4B-B3BD-067B0E238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08992" y="287322"/>
              <a:ext cx="914400" cy="914400"/>
            </a:xfrm>
            <a:prstGeom prst="rect">
              <a:avLst/>
            </a:prstGeom>
          </p:spPr>
        </p:pic>
      </p:grpSp>
      <p:pic>
        <p:nvPicPr>
          <p:cNvPr id="30" name="Graphic 29" descr="Magnifying glass">
            <a:extLst>
              <a:ext uri="{FF2B5EF4-FFF2-40B4-BE49-F238E27FC236}">
                <a16:creationId xmlns:a16="http://schemas.microsoft.com/office/drawing/2014/main" id="{C5C113C8-3D08-A04F-B89D-889600D88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0920" y="-165423"/>
            <a:ext cx="1510750" cy="151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5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221 0.03379 L 0.00221 0.75926 " pathEditMode="relative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442 0.05787 L 0.00442 0.7574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Magnifying glass">
            <a:extLst>
              <a:ext uri="{FF2B5EF4-FFF2-40B4-BE49-F238E27FC236}">
                <a16:creationId xmlns:a16="http://schemas.microsoft.com/office/drawing/2014/main" id="{4162669E-0ADB-8C46-9D71-0A1ED80F6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3337" y="-158740"/>
            <a:ext cx="1510750" cy="1510750"/>
          </a:xfrm>
          <a:prstGeom prst="rect">
            <a:avLst/>
          </a:prstGeom>
        </p:spPr>
      </p:pic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708992" y="2425148"/>
            <a:ext cx="10515600" cy="69910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Permissioned Blockchains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C83BCE-DA28-9A4F-B956-A253A3257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6C36066-5386-2749-88F9-6B85EFE0076E}"/>
              </a:ext>
            </a:extLst>
          </p:cNvPr>
          <p:cNvSpPr txBox="1">
            <a:spLocks/>
          </p:cNvSpPr>
          <p:nvPr/>
        </p:nvSpPr>
        <p:spPr bwMode="auto">
          <a:xfrm>
            <a:off x="854764" y="4119812"/>
            <a:ext cx="10515600" cy="56425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Applications: Blockchain Databases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4F4D484-63C3-F34D-9C01-F12D2C746DBA}"/>
              </a:ext>
            </a:extLst>
          </p:cNvPr>
          <p:cNvGrpSpPr/>
          <p:nvPr/>
        </p:nvGrpSpPr>
        <p:grpSpPr>
          <a:xfrm>
            <a:off x="708992" y="287322"/>
            <a:ext cx="914400" cy="5741499"/>
            <a:chOff x="708992" y="287322"/>
            <a:chExt cx="914400" cy="5741499"/>
          </a:xfrm>
        </p:grpSpPr>
        <p:pic>
          <p:nvPicPr>
            <p:cNvPr id="10" name="Graphic 9" descr="DJ">
              <a:extLst>
                <a:ext uri="{FF2B5EF4-FFF2-40B4-BE49-F238E27FC236}">
                  <a16:creationId xmlns:a16="http://schemas.microsoft.com/office/drawing/2014/main" id="{83815FEF-A084-B748-B13D-8192972B1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8992" y="5114421"/>
              <a:ext cx="914400" cy="914400"/>
            </a:xfrm>
            <a:prstGeom prst="rect">
              <a:avLst/>
            </a:prstGeom>
          </p:spPr>
        </p:pic>
        <p:pic>
          <p:nvPicPr>
            <p:cNvPr id="13" name="Graphic 12" descr="Pilot">
              <a:extLst>
                <a:ext uri="{FF2B5EF4-FFF2-40B4-BE49-F238E27FC236}">
                  <a16:creationId xmlns:a16="http://schemas.microsoft.com/office/drawing/2014/main" id="{4AA14D21-E2E6-B840-8CA9-3C7A929A6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08992" y="4028202"/>
              <a:ext cx="914400" cy="914400"/>
            </a:xfrm>
            <a:prstGeom prst="rect">
              <a:avLst/>
            </a:prstGeom>
          </p:spPr>
        </p:pic>
        <p:pic>
          <p:nvPicPr>
            <p:cNvPr id="17" name="Graphic 16" descr="Welder">
              <a:extLst>
                <a:ext uri="{FF2B5EF4-FFF2-40B4-BE49-F238E27FC236}">
                  <a16:creationId xmlns:a16="http://schemas.microsoft.com/office/drawing/2014/main" id="{A7DFB704-68E1-1E4F-8344-021F4F32E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08992" y="2689617"/>
              <a:ext cx="914400" cy="914400"/>
            </a:xfrm>
            <a:prstGeom prst="rect">
              <a:avLst/>
            </a:prstGeom>
          </p:spPr>
        </p:pic>
        <p:pic>
          <p:nvPicPr>
            <p:cNvPr id="19" name="Graphic 18" descr="Astronaut">
              <a:extLst>
                <a:ext uri="{FF2B5EF4-FFF2-40B4-BE49-F238E27FC236}">
                  <a16:creationId xmlns:a16="http://schemas.microsoft.com/office/drawing/2014/main" id="{E2F469AF-DA6B-DB42-9E7F-0F390365C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08992" y="1510748"/>
              <a:ext cx="914400" cy="914400"/>
            </a:xfrm>
            <a:prstGeom prst="rect">
              <a:avLst/>
            </a:prstGeom>
          </p:spPr>
        </p:pic>
        <p:pic>
          <p:nvPicPr>
            <p:cNvPr id="21" name="Graphic 20" descr="Farmer">
              <a:extLst>
                <a:ext uri="{FF2B5EF4-FFF2-40B4-BE49-F238E27FC236}">
                  <a16:creationId xmlns:a16="http://schemas.microsoft.com/office/drawing/2014/main" id="{20ECE8EA-6071-BD49-B669-0A29E720F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08992" y="287322"/>
              <a:ext cx="914400" cy="9144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1DA345D-19F8-5B48-BB2D-B27A0D4B2B0A}"/>
              </a:ext>
            </a:extLst>
          </p:cNvPr>
          <p:cNvGrpSpPr/>
          <p:nvPr/>
        </p:nvGrpSpPr>
        <p:grpSpPr>
          <a:xfrm>
            <a:off x="10363195" y="287322"/>
            <a:ext cx="914400" cy="5741499"/>
            <a:chOff x="708992" y="287322"/>
            <a:chExt cx="914400" cy="5741499"/>
          </a:xfrm>
        </p:grpSpPr>
        <p:pic>
          <p:nvPicPr>
            <p:cNvPr id="25" name="Graphic 24" descr="DJ">
              <a:extLst>
                <a:ext uri="{FF2B5EF4-FFF2-40B4-BE49-F238E27FC236}">
                  <a16:creationId xmlns:a16="http://schemas.microsoft.com/office/drawing/2014/main" id="{DF022012-88DA-C84E-A92D-D7D9CB526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8992" y="5114421"/>
              <a:ext cx="914400" cy="914400"/>
            </a:xfrm>
            <a:prstGeom prst="rect">
              <a:avLst/>
            </a:prstGeom>
          </p:spPr>
        </p:pic>
        <p:pic>
          <p:nvPicPr>
            <p:cNvPr id="26" name="Graphic 25" descr="Pilot">
              <a:extLst>
                <a:ext uri="{FF2B5EF4-FFF2-40B4-BE49-F238E27FC236}">
                  <a16:creationId xmlns:a16="http://schemas.microsoft.com/office/drawing/2014/main" id="{FF2EBEF0-8260-5944-B77F-A5E1C011D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08992" y="4028202"/>
              <a:ext cx="914400" cy="914400"/>
            </a:xfrm>
            <a:prstGeom prst="rect">
              <a:avLst/>
            </a:prstGeom>
          </p:spPr>
        </p:pic>
        <p:pic>
          <p:nvPicPr>
            <p:cNvPr id="27" name="Graphic 26" descr="Welder">
              <a:extLst>
                <a:ext uri="{FF2B5EF4-FFF2-40B4-BE49-F238E27FC236}">
                  <a16:creationId xmlns:a16="http://schemas.microsoft.com/office/drawing/2014/main" id="{F3D5330C-893B-7C45-B99F-DE8342C02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08992" y="2689617"/>
              <a:ext cx="914400" cy="914400"/>
            </a:xfrm>
            <a:prstGeom prst="rect">
              <a:avLst/>
            </a:prstGeom>
          </p:spPr>
        </p:pic>
        <p:pic>
          <p:nvPicPr>
            <p:cNvPr id="28" name="Graphic 27" descr="Astronaut">
              <a:extLst>
                <a:ext uri="{FF2B5EF4-FFF2-40B4-BE49-F238E27FC236}">
                  <a16:creationId xmlns:a16="http://schemas.microsoft.com/office/drawing/2014/main" id="{14A23F59-3A9D-F346-BBD5-B7E08A533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08992" y="1510748"/>
              <a:ext cx="914400" cy="914400"/>
            </a:xfrm>
            <a:prstGeom prst="rect">
              <a:avLst/>
            </a:prstGeom>
          </p:spPr>
        </p:pic>
        <p:pic>
          <p:nvPicPr>
            <p:cNvPr id="29" name="Graphic 28" descr="Farmer">
              <a:extLst>
                <a:ext uri="{FF2B5EF4-FFF2-40B4-BE49-F238E27FC236}">
                  <a16:creationId xmlns:a16="http://schemas.microsoft.com/office/drawing/2014/main" id="{A0AA8FC8-AE17-9A4B-B3BD-067B0E238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08992" y="287322"/>
              <a:ext cx="914400" cy="914400"/>
            </a:xfrm>
            <a:prstGeom prst="rect">
              <a:avLst/>
            </a:prstGeom>
          </p:spPr>
        </p:pic>
      </p:grpSp>
      <p:pic>
        <p:nvPicPr>
          <p:cNvPr id="30" name="Graphic 29" descr="Magnifying glass">
            <a:extLst>
              <a:ext uri="{FF2B5EF4-FFF2-40B4-BE49-F238E27FC236}">
                <a16:creationId xmlns:a16="http://schemas.microsoft.com/office/drawing/2014/main" id="{C5C113C8-3D08-A04F-B89D-889600D88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0920" y="-165423"/>
            <a:ext cx="1510750" cy="151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07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221 0.03379 L 0.00221 0.75926 " pathEditMode="relative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442 0.05787 L 0.00442 0.7574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8CFBBB-A3FC-FA4B-9A5F-24A65F73799B}" vid="{4F2B68F7-5D67-7942-84F8-A6D7A992DFB1}"/>
    </a:ext>
  </a:extLst>
</a:theme>
</file>

<file path=ppt/theme/theme2.xml><?xml version="1.0" encoding="utf-8"?>
<a:theme xmlns:a="http://schemas.openxmlformats.org/drawingml/2006/main" name="1_Office Theme">
  <a:themeElements>
    <a:clrScheme name="Custom 2">
      <a:dk1>
        <a:srgbClr val="002855"/>
      </a:dk1>
      <a:lt1>
        <a:srgbClr val="FFFFFF"/>
      </a:lt1>
      <a:dk2>
        <a:srgbClr val="5B7F95"/>
      </a:dk2>
      <a:lt2>
        <a:srgbClr val="E7E6E6"/>
      </a:lt2>
      <a:accent1>
        <a:srgbClr val="5B7F95"/>
      </a:accent1>
      <a:accent2>
        <a:srgbClr val="DAAA00"/>
      </a:accent2>
      <a:accent3>
        <a:srgbClr val="A5A5A5"/>
      </a:accent3>
      <a:accent4>
        <a:srgbClr val="E6A65D"/>
      </a:accent4>
      <a:accent5>
        <a:srgbClr val="9CAF88"/>
      </a:accent5>
      <a:accent6>
        <a:srgbClr val="00573F"/>
      </a:accent6>
      <a:hlink>
        <a:srgbClr val="008EAA"/>
      </a:hlink>
      <a:folHlink>
        <a:srgbClr val="642667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8CFBBB-A3FC-FA4B-9A5F-24A65F73799B}" vid="{00C92889-621F-6C4A-AB14-DD572654B2C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5002</TotalTime>
  <Words>1034</Words>
  <Application>Microsoft Macintosh PowerPoint</Application>
  <PresentationFormat>Widescreen</PresentationFormat>
  <Paragraphs>197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Palatino Linotype</vt:lpstr>
      <vt:lpstr>Proxima Nova</vt:lpstr>
      <vt:lpstr>Times New Roman</vt:lpstr>
      <vt:lpstr>Custom Design</vt:lpstr>
      <vt:lpstr>1_Office Theme</vt:lpstr>
      <vt:lpstr>ResilientDB: Global Scale Resilient  Blockchain Fabric</vt:lpstr>
      <vt:lpstr>Blockchain Applications</vt:lpstr>
      <vt:lpstr>At the core of any Blockchain application is a Byzantine Fault-Tolerant (BFT) consensus protocol.</vt:lpstr>
      <vt:lpstr>PowerPoint Presentation</vt:lpstr>
      <vt:lpstr>Permissionless Blockchains</vt:lpstr>
      <vt:lpstr>Permissionless Blockchains</vt:lpstr>
      <vt:lpstr>Permissionless Blockchains</vt:lpstr>
      <vt:lpstr>Permissioned Blockchains</vt:lpstr>
      <vt:lpstr>Permissioned Blockchains</vt:lpstr>
      <vt:lpstr>Permissioned Blockchains</vt:lpstr>
      <vt:lpstr>Permissioned Blockchains</vt:lpstr>
      <vt:lpstr>Challenges For Geo-Scale Blockchains</vt:lpstr>
      <vt:lpstr>Limitations of Existing Consensus Protocols</vt:lpstr>
      <vt:lpstr>GeoBFT Protocol</vt:lpstr>
      <vt:lpstr>PowerPoint Presentation</vt:lpstr>
      <vt:lpstr>Local Replication</vt:lpstr>
      <vt:lpstr>PBFT Civil Execution</vt:lpstr>
      <vt:lpstr>Inter-Cluster Sharing</vt:lpstr>
      <vt:lpstr>Ordering and Execution</vt:lpstr>
      <vt:lpstr>Implementation on ResilientDB</vt:lpstr>
      <vt:lpstr>Ledger (Blockchain) Management</vt:lpstr>
      <vt:lpstr>Evaluation on ResilientDB</vt:lpstr>
      <vt:lpstr>Scalability</vt:lpstr>
      <vt:lpstr>PowerPoint Presentation</vt:lpstr>
      <vt:lpstr>Conclusions and Final Remarks</vt:lpstr>
      <vt:lpstr>References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</dc:title>
  <dc:subject/>
  <dc:creator>Jay Leek</dc:creator>
  <cp:keywords/>
  <dc:description/>
  <cp:lastModifiedBy>Suyash Gupta</cp:lastModifiedBy>
  <cp:revision>583</cp:revision>
  <dcterms:created xsi:type="dcterms:W3CDTF">2018-08-17T23:07:33Z</dcterms:created>
  <dcterms:modified xsi:type="dcterms:W3CDTF">2020-08-15T06:30:59Z</dcterms:modified>
  <cp:category/>
</cp:coreProperties>
</file>