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</p:sldMasterIdLst>
  <p:notesMasterIdLst>
    <p:notesMasterId r:id="rId18"/>
  </p:notesMasterIdLst>
  <p:sldIdLst>
    <p:sldId id="485" r:id="rId3"/>
    <p:sldId id="347" r:id="rId4"/>
    <p:sldId id="446" r:id="rId5"/>
    <p:sldId id="350" r:id="rId6"/>
    <p:sldId id="447" r:id="rId7"/>
    <p:sldId id="449" r:id="rId8"/>
    <p:sldId id="450" r:id="rId9"/>
    <p:sldId id="479" r:id="rId10"/>
    <p:sldId id="478" r:id="rId11"/>
    <p:sldId id="480" r:id="rId12"/>
    <p:sldId id="481" r:id="rId13"/>
    <p:sldId id="482" r:id="rId14"/>
    <p:sldId id="483" r:id="rId15"/>
    <p:sldId id="484" r:id="rId16"/>
    <p:sldId id="273" r:id="rId1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FF7C80"/>
    <a:srgbClr val="F79534"/>
    <a:srgbClr val="517495"/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02" autoAdjust="0"/>
    <p:restoredTop sz="72973" autoAdjust="0"/>
  </p:normalViewPr>
  <p:slideViewPr>
    <p:cSldViewPr snapToGrid="0" snapToObjects="1" showGuides="1">
      <p:cViewPr varScale="1">
        <p:scale>
          <a:sx n="127" d="100"/>
          <a:sy n="127" d="100"/>
        </p:scale>
        <p:origin x="252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8/17/2020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79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008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08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Cryptocurrencies are called permissionless blockchain while there is another type of blockchain called Permissioned</a:t>
            </a:r>
          </a:p>
          <a:p>
            <a:r>
              <a:rPr lang="en-US" dirty="0"/>
              <a:t>Permissioned means the identities of participants are known for everyone however they can act malicious or faulty</a:t>
            </a:r>
            <a:endParaRPr lang="fa-IR" dirty="0"/>
          </a:p>
          <a:p>
            <a:r>
              <a:rPr lang="en-US" dirty="0"/>
              <a:t>In permissionless blockchain consensus or agreement on transactions are based on computation and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354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614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032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146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720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434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23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908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/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1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8/17/2020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0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5.jp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slide" Target="slide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slide" Target="slide10.xml"/><Relationship Id="rId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42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view of a city&#10;&#10;Description automatically generated">
            <a:extLst>
              <a:ext uri="{FF2B5EF4-FFF2-40B4-BE49-F238E27FC236}">
                <a16:creationId xmlns:a16="http://schemas.microsoft.com/office/drawing/2014/main" id="{59D05A0A-1BBF-6B41-B8BB-89558B5A2E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2365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20028"/>
            <a:ext cx="12192000" cy="132343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000" b="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Scalable, Resilient, and Configurable </a:t>
            </a:r>
            <a:br>
              <a:rPr lang="en-US" sz="4000" b="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</a:br>
            <a:r>
              <a:rPr lang="en-US" sz="4000" b="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Permissioned Blockchain Fabric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3900" y="4057778"/>
            <a:ext cx="1859317" cy="444137"/>
          </a:xfrm>
        </p:spPr>
        <p:txBody>
          <a:bodyPr/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Suyash Gupta</a:t>
            </a:r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7A83A3B9-DB55-5644-ABFA-CED01ADDA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787" y="5751877"/>
            <a:ext cx="2097104" cy="945327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64D1A-BF44-424C-9A49-C54604A0F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9891" y="5759625"/>
            <a:ext cx="2097104" cy="844805"/>
          </a:xfrm>
          <a:prstGeom prst="rect">
            <a:avLst/>
          </a:prstGeom>
        </p:spPr>
      </p:pic>
      <p:pic>
        <p:nvPicPr>
          <p:cNvPr id="8" name="Picture 7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67196BD4-410A-C543-88F8-5E7C61B941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210" y="2354393"/>
            <a:ext cx="1726999" cy="164592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3899894" y="4588244"/>
            <a:ext cx="3769997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Exploratory Systems Lab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 Davis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8F4A4F-1C83-4D6D-957E-5799DE71A895}"/>
              </a:ext>
            </a:extLst>
          </p:cNvPr>
          <p:cNvGrpSpPr/>
          <p:nvPr/>
        </p:nvGrpSpPr>
        <p:grpSpPr>
          <a:xfrm>
            <a:off x="7377225" y="2351334"/>
            <a:ext cx="1970353" cy="2075776"/>
            <a:chOff x="3682710" y="2308966"/>
            <a:chExt cx="1970353" cy="2075776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753BC399-5D6C-DD4F-AFE4-6001797570D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82710" y="4015410"/>
              <a:ext cx="1970353" cy="369332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0" indent="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bg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457200" indent="0" algn="ctr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bg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914400" indent="0" algn="ctr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None/>
                <a:defRPr sz="1800" kern="1200">
                  <a:solidFill>
                    <a:schemeClr val="bg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371600" indent="0" algn="ctr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None/>
                <a:defRPr sz="1600" kern="1200">
                  <a:solidFill>
                    <a:schemeClr val="bg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1828800" indent="0" algn="ctr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None/>
                <a:defRPr sz="1600" kern="1200">
                  <a:solidFill>
                    <a:schemeClr val="bg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Jelle</a:t>
              </a:r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Hellings</a:t>
              </a:r>
              <a:endPara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 descr="A person standing in front of a computer&#10;&#10;Description automatically generated">
              <a:extLst>
                <a:ext uri="{FF2B5EF4-FFF2-40B4-BE49-F238E27FC236}">
                  <a16:creationId xmlns:a16="http://schemas.microsoft.com/office/drawing/2014/main" id="{90C4084A-C7EF-A143-B833-E5AABD5D8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4207"/>
            <a:stretch/>
          </p:blipFill>
          <p:spPr>
            <a:xfrm>
              <a:off x="3738623" y="2308966"/>
              <a:ext cx="1855380" cy="164592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E24A481-1896-4101-9247-5E393E966796}"/>
              </a:ext>
            </a:extLst>
          </p:cNvPr>
          <p:cNvGrpSpPr/>
          <p:nvPr/>
        </p:nvGrpSpPr>
        <p:grpSpPr>
          <a:xfrm>
            <a:off x="367628" y="2351334"/>
            <a:ext cx="2084812" cy="2075776"/>
            <a:chOff x="6488732" y="2351334"/>
            <a:chExt cx="2084812" cy="2075776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B97F7C80-9F39-CD41-9043-3EFA4B93050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88732" y="4057778"/>
              <a:ext cx="2084812" cy="369332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0" indent="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bg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457200" indent="0" algn="ctr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bg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914400" indent="0" algn="ctr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None/>
                <a:defRPr sz="1800" kern="1200">
                  <a:solidFill>
                    <a:schemeClr val="bg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371600" indent="0" algn="ctr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None/>
                <a:defRPr sz="1600" kern="1200">
                  <a:solidFill>
                    <a:schemeClr val="bg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1828800" indent="0" algn="ctr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None/>
                <a:defRPr sz="1600" kern="1200">
                  <a:solidFill>
                    <a:schemeClr val="bg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Sajjad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Rahnama</a:t>
              </a:r>
              <a:endPara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 descr="A person standing in front of a forest&#10;&#10;Description automatically generated">
              <a:extLst>
                <a:ext uri="{FF2B5EF4-FFF2-40B4-BE49-F238E27FC236}">
                  <a16:creationId xmlns:a16="http://schemas.microsoft.com/office/drawing/2014/main" id="{B1E476B5-FDC6-1145-888E-A81A93C20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46524" y="2351334"/>
              <a:ext cx="1645920" cy="164592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8F854F-9959-492B-B20F-6E0326364480}"/>
              </a:ext>
            </a:extLst>
          </p:cNvPr>
          <p:cNvGrpSpPr/>
          <p:nvPr/>
        </p:nvGrpSpPr>
        <p:grpSpPr>
          <a:xfrm>
            <a:off x="9442324" y="2354393"/>
            <a:ext cx="2684397" cy="2087604"/>
            <a:chOff x="9283753" y="2339506"/>
            <a:chExt cx="2684397" cy="2087604"/>
          </a:xfrm>
        </p:grpSpPr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C0A2F825-3750-8149-BC58-4B44A8C81E8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283753" y="4057778"/>
              <a:ext cx="2684397" cy="369332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0" indent="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bg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457200" indent="0" algn="ctr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bg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914400" indent="0" algn="ctr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None/>
                <a:defRPr sz="1800" kern="1200">
                  <a:solidFill>
                    <a:schemeClr val="bg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371600" indent="0" algn="ctr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None/>
                <a:defRPr sz="1600" kern="1200">
                  <a:solidFill>
                    <a:schemeClr val="bg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1828800" indent="0" algn="ctr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None/>
                <a:defRPr sz="1600" kern="1200">
                  <a:solidFill>
                    <a:schemeClr val="bg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Mohammad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Sadoghi</a:t>
              </a:r>
              <a:endPara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82BD7E6-4BD3-FB4E-A184-49504E354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36767" y="2339506"/>
              <a:ext cx="1378370" cy="164897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299623C-A193-40BB-89B9-89E1F4D7FCDA}"/>
              </a:ext>
            </a:extLst>
          </p:cNvPr>
          <p:cNvGrpSpPr/>
          <p:nvPr/>
        </p:nvGrpSpPr>
        <p:grpSpPr>
          <a:xfrm>
            <a:off x="5110823" y="2354393"/>
            <a:ext cx="1970353" cy="2075776"/>
            <a:chOff x="5166341" y="2351334"/>
            <a:chExt cx="1970353" cy="2075776"/>
          </a:xfrm>
        </p:grpSpPr>
        <p:sp>
          <p:nvSpPr>
            <p:cNvPr id="18" name="Subtitle 2">
              <a:extLst>
                <a:ext uri="{FF2B5EF4-FFF2-40B4-BE49-F238E27FC236}">
                  <a16:creationId xmlns:a16="http://schemas.microsoft.com/office/drawing/2014/main" id="{A00DA201-47F7-45D3-9087-5CD5C519CFF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166341" y="4057778"/>
              <a:ext cx="1970353" cy="369332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0" indent="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bg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457200" indent="0" algn="ctr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bg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914400" indent="0" algn="ctr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None/>
                <a:defRPr sz="1800" kern="1200">
                  <a:solidFill>
                    <a:schemeClr val="bg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371600" indent="0" algn="ctr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None/>
                <a:defRPr sz="1600" kern="1200">
                  <a:solidFill>
                    <a:schemeClr val="bg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1828800" indent="0" algn="ctr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None/>
                <a:defRPr sz="1600" kern="1200">
                  <a:solidFill>
                    <a:schemeClr val="bg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Thamir </a:t>
              </a:r>
              <a:r>
                <a:rPr lang="en-US" sz="2000" b="1" dirty="0" err="1">
                  <a:solidFill>
                    <a:schemeClr val="bg2">
                      <a:lumMod val="10000"/>
                    </a:schemeClr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Qadah</a:t>
              </a:r>
              <a:endPara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21" descr="A person wearing a suit and tie looking at the camera&#10;&#10;Description automatically generated">
              <a:extLst>
                <a:ext uri="{FF2B5EF4-FFF2-40B4-BE49-F238E27FC236}">
                  <a16:creationId xmlns:a16="http://schemas.microsoft.com/office/drawing/2014/main" id="{B9C370C8-4867-4DD9-8156-3942D28F9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45367" y="2351334"/>
              <a:ext cx="1524000" cy="1645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617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8747BD-7E6B-4947-B1B6-7D159C2DA2E4}"/>
              </a:ext>
            </a:extLst>
          </p:cNvPr>
          <p:cNvSpPr/>
          <p:nvPr/>
        </p:nvSpPr>
        <p:spPr>
          <a:xfrm>
            <a:off x="1126282" y="1481559"/>
            <a:ext cx="10303717" cy="4327570"/>
          </a:xfrm>
          <a:prstGeom prst="roundRect">
            <a:avLst>
              <a:gd name="adj" fmla="val 605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0BDCDBC-9878-4EBC-874D-0EF73C113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94235"/>
            <a:ext cx="10515600" cy="535531"/>
          </a:xfrm>
        </p:spPr>
        <p:txBody>
          <a:bodyPr/>
          <a:lstStyle/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Monitoring And Statistics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DF134DC-AEF1-4126-B845-7A00B702F3B0}"/>
              </a:ext>
            </a:extLst>
          </p:cNvPr>
          <p:cNvGrpSpPr/>
          <p:nvPr/>
        </p:nvGrpSpPr>
        <p:grpSpPr>
          <a:xfrm>
            <a:off x="1249308" y="1701589"/>
            <a:ext cx="2294389" cy="3831110"/>
            <a:chOff x="1249308" y="1701589"/>
            <a:chExt cx="2294389" cy="38311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EB13712-BD21-490C-8DDC-E713F1613AA0}"/>
                </a:ext>
              </a:extLst>
            </p:cNvPr>
            <p:cNvSpPr/>
            <p:nvPr/>
          </p:nvSpPr>
          <p:spPr>
            <a:xfrm>
              <a:off x="1249308" y="1701589"/>
              <a:ext cx="2294389" cy="383111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141F313-7D93-4B61-A0C4-DBAB486362A0}"/>
                </a:ext>
              </a:extLst>
            </p:cNvPr>
            <p:cNvSpPr txBox="1"/>
            <p:nvPr/>
          </p:nvSpPr>
          <p:spPr>
            <a:xfrm>
              <a:off x="1391110" y="2117405"/>
              <a:ext cx="21146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alatino Linotype" panose="02040502050505030304" pitchFamily="18" charset="0"/>
                </a:rPr>
                <a:t>Blockchain Core</a:t>
              </a:r>
            </a:p>
          </p:txBody>
        </p:sp>
        <p:pic>
          <p:nvPicPr>
            <p:cNvPr id="8" name="Picture 7" descr="A picture containing clock, drawing&#10;&#10;Description automatically generated">
              <a:extLst>
                <a:ext uri="{FF2B5EF4-FFF2-40B4-BE49-F238E27FC236}">
                  <a16:creationId xmlns:a16="http://schemas.microsoft.com/office/drawing/2014/main" id="{AA39F343-02F9-4ADD-827A-83CD1F124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2251" y="2969831"/>
              <a:ext cx="1106750" cy="96761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182998-7D77-4590-82E9-64AECE39FE5E}"/>
                </a:ext>
              </a:extLst>
            </p:cNvPr>
            <p:cNvSpPr txBox="1"/>
            <p:nvPr/>
          </p:nvSpPr>
          <p:spPr>
            <a:xfrm>
              <a:off x="1249308" y="4189785"/>
              <a:ext cx="229438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alatino Linotype" panose="02040502050505030304" pitchFamily="18" charset="0"/>
                </a:rPr>
                <a:t>Scripts in all threads</a:t>
              </a:r>
            </a:p>
            <a:p>
              <a:pPr algn="ctr"/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alatino Linotype" panose="02040502050505030304" pitchFamily="18" charset="0"/>
                </a:rPr>
                <a:t>To Gather Stats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BD30303-9CB9-4AFC-BAF1-AA5B175BCE55}"/>
              </a:ext>
            </a:extLst>
          </p:cNvPr>
          <p:cNvGrpSpPr/>
          <p:nvPr/>
        </p:nvGrpSpPr>
        <p:grpSpPr>
          <a:xfrm>
            <a:off x="3605220" y="1701589"/>
            <a:ext cx="4158094" cy="3831110"/>
            <a:chOff x="3605220" y="1701589"/>
            <a:chExt cx="4158094" cy="3831110"/>
          </a:xfrm>
        </p:grpSpPr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9101008E-2F24-4D86-81CA-E7278D70D4D3}"/>
                </a:ext>
              </a:extLst>
            </p:cNvPr>
            <p:cNvSpPr/>
            <p:nvPr/>
          </p:nvSpPr>
          <p:spPr>
            <a:xfrm>
              <a:off x="3605220" y="3355730"/>
              <a:ext cx="1399670" cy="707886"/>
            </a:xfrm>
            <a:prstGeom prst="rightArrow">
              <a:avLst>
                <a:gd name="adj1" fmla="val 39471"/>
                <a:gd name="adj2" fmla="val 60530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Secure Tunnel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AF97698-A031-4D5A-902B-34666DB1525A}"/>
                </a:ext>
              </a:extLst>
            </p:cNvPr>
            <p:cNvGrpSpPr/>
            <p:nvPr/>
          </p:nvGrpSpPr>
          <p:grpSpPr>
            <a:xfrm>
              <a:off x="5066413" y="1701589"/>
              <a:ext cx="2696901" cy="3831110"/>
              <a:chOff x="5066413" y="1701589"/>
              <a:chExt cx="2696901" cy="3831110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1E65FB5-4513-4BE8-B43B-8B5ED0EEBC68}"/>
                  </a:ext>
                </a:extLst>
              </p:cNvPr>
              <p:cNvSpPr/>
              <p:nvPr/>
            </p:nvSpPr>
            <p:spPr>
              <a:xfrm>
                <a:off x="5066413" y="1701589"/>
                <a:ext cx="2696901" cy="3831110"/>
              </a:xfrm>
              <a:prstGeom prst="roundRect">
                <a:avLst/>
              </a:prstGeom>
              <a:noFill/>
              <a:ln w="476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0024A79-8ED9-42C0-A9B6-747AC0A18E28}"/>
                  </a:ext>
                </a:extLst>
              </p:cNvPr>
              <p:cNvSpPr txBox="1"/>
              <p:nvPr/>
            </p:nvSpPr>
            <p:spPr>
              <a:xfrm>
                <a:off x="5256775" y="4317211"/>
                <a:ext cx="22943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latino Linotype" panose="02040502050505030304" pitchFamily="18" charset="0"/>
                  </a:rPr>
                  <a:t>Accumulation and Analysis Scripts</a:t>
                </a:r>
              </a:p>
            </p:txBody>
          </p:sp>
          <p:pic>
            <p:nvPicPr>
              <p:cNvPr id="31" name="Picture 30" descr="A picture containing clock, drawing&#10;&#10;Description automatically generated">
                <a:extLst>
                  <a:ext uri="{FF2B5EF4-FFF2-40B4-BE49-F238E27FC236}">
                    <a16:creationId xmlns:a16="http://schemas.microsoft.com/office/drawing/2014/main" id="{2DF0D5AB-7FC5-446A-84B1-5A38AC263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71185" y="3055566"/>
                <a:ext cx="1106750" cy="967616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dark, indoor, sitting, night&#10;&#10;Description automatically generated">
                <a:extLst>
                  <a:ext uri="{FF2B5EF4-FFF2-40B4-BE49-F238E27FC236}">
                    <a16:creationId xmlns:a16="http://schemas.microsoft.com/office/drawing/2014/main" id="{D788C56C-5CD4-4447-BAC1-81BC22EF2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01399" y="2098392"/>
                <a:ext cx="2392595" cy="560371"/>
              </a:xfrm>
              <a:prstGeom prst="rect">
                <a:avLst/>
              </a:prstGeom>
            </p:spPr>
          </p:pic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3859EA6-DC15-4C5F-B381-D847028BA303}"/>
              </a:ext>
            </a:extLst>
          </p:cNvPr>
          <p:cNvGrpSpPr/>
          <p:nvPr/>
        </p:nvGrpSpPr>
        <p:grpSpPr>
          <a:xfrm>
            <a:off x="7824837" y="1730623"/>
            <a:ext cx="3382932" cy="3836986"/>
            <a:chOff x="7824837" y="1730623"/>
            <a:chExt cx="3382932" cy="3836986"/>
          </a:xfrm>
        </p:grpSpPr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214A8FFB-45DC-4D87-840B-3460624A08BA}"/>
                </a:ext>
              </a:extLst>
            </p:cNvPr>
            <p:cNvSpPr/>
            <p:nvPr/>
          </p:nvSpPr>
          <p:spPr>
            <a:xfrm>
              <a:off x="7824837" y="3330660"/>
              <a:ext cx="1399670" cy="707886"/>
            </a:xfrm>
            <a:prstGeom prst="rightArrow">
              <a:avLst>
                <a:gd name="adj1" fmla="val 39471"/>
                <a:gd name="adj2" fmla="val 60530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Secure Tunnel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940695E-6CFD-4B1A-881C-9D55AD2C7E86}"/>
                </a:ext>
              </a:extLst>
            </p:cNvPr>
            <p:cNvGrpSpPr/>
            <p:nvPr/>
          </p:nvGrpSpPr>
          <p:grpSpPr>
            <a:xfrm>
              <a:off x="9405863" y="1730623"/>
              <a:ext cx="1801906" cy="3836986"/>
              <a:chOff x="9405863" y="1730623"/>
              <a:chExt cx="1801906" cy="383698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D37B2A31-25EC-488D-95C0-59AA6D5E4EAD}"/>
                  </a:ext>
                </a:extLst>
              </p:cNvPr>
              <p:cNvGrpSpPr/>
              <p:nvPr/>
            </p:nvGrpSpPr>
            <p:grpSpPr>
              <a:xfrm>
                <a:off x="9405863" y="1730623"/>
                <a:ext cx="1801906" cy="3802076"/>
                <a:chOff x="2033837" y="1475020"/>
                <a:chExt cx="1801906" cy="3907960"/>
              </a:xfrm>
            </p:grpSpPr>
            <p:pic>
              <p:nvPicPr>
                <p:cNvPr id="41" name="Picture 40" descr="A screenshot of a cell phone&#10;&#10;Description automatically generated">
                  <a:extLst>
                    <a:ext uri="{FF2B5EF4-FFF2-40B4-BE49-F238E27FC236}">
                      <a16:creationId xmlns:a16="http://schemas.microsoft.com/office/drawing/2014/main" id="{0A27C0A1-8B11-4ABF-B8E2-22027AF9A5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33472" y="2150172"/>
                  <a:ext cx="1284251" cy="745694"/>
                </a:xfrm>
                <a:prstGeom prst="rect">
                  <a:avLst/>
                </a:prstGeom>
              </p:spPr>
            </p:pic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55D3B59-0A82-4C8B-9DAD-B7E982AB85DA}"/>
                    </a:ext>
                  </a:extLst>
                </p:cNvPr>
                <p:cNvSpPr txBox="1"/>
                <p:nvPr/>
              </p:nvSpPr>
              <p:spPr>
                <a:xfrm>
                  <a:off x="2278200" y="1475020"/>
                  <a:ext cx="131318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Palatino Linotype" panose="02040502050505030304" pitchFamily="18" charset="0"/>
                    </a:rPr>
                    <a:t>Web</a:t>
                  </a:r>
                </a:p>
                <a:p>
                  <a:pPr algn="ctr"/>
                  <a:r>
                    <a:rPr lang="en-US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Palatino Linotype" panose="02040502050505030304" pitchFamily="18" charset="0"/>
                    </a:rPr>
                    <a:t>Dashboard</a:t>
                  </a:r>
                </a:p>
              </p:txBody>
            </p:sp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0CB4E1D3-1C38-46A7-8A24-089C198E928F}"/>
                    </a:ext>
                  </a:extLst>
                </p:cNvPr>
                <p:cNvSpPr/>
                <p:nvPr/>
              </p:nvSpPr>
              <p:spPr>
                <a:xfrm>
                  <a:off x="2033837" y="1475020"/>
                  <a:ext cx="1801906" cy="3907960"/>
                </a:xfrm>
                <a:prstGeom prst="roundRect">
                  <a:avLst/>
                </a:prstGeom>
                <a:noFill/>
                <a:ln w="66675">
                  <a:solidFill>
                    <a:schemeClr val="accent6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44" name="Picture 43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DE94DB4B-C3B7-4DFC-ACED-AF6B1DEA44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56008" y="3182781"/>
                <a:ext cx="1291031" cy="1007004"/>
              </a:xfrm>
              <a:prstGeom prst="rect">
                <a:avLst/>
              </a:prstGeom>
            </p:spPr>
          </p:pic>
          <p:pic>
            <p:nvPicPr>
              <p:cNvPr id="45" name="Picture 44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B4193DD8-F7AF-4A3D-A635-468DE84D17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50226" y="4270796"/>
                <a:ext cx="1296813" cy="129681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3855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757177" y="2591836"/>
            <a:ext cx="10515600" cy="76655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Demonstration Scenarios</a:t>
            </a:r>
            <a:endParaRPr lang="en-US" altLang="en-US" sz="4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899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757177" y="462094"/>
            <a:ext cx="10515600" cy="76655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Running The System</a:t>
            </a:r>
            <a:endParaRPr lang="en-US" altLang="en-US" sz="4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274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96E59E0-B4D9-4A2B-965D-153609342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1" t="11038" r="2479" b="5355"/>
          <a:stretch/>
        </p:blipFill>
        <p:spPr>
          <a:xfrm>
            <a:off x="917494" y="2388818"/>
            <a:ext cx="10826570" cy="3460172"/>
          </a:xfrm>
          <a:prstGeom prst="rect">
            <a:avLst/>
          </a:prstGeom>
        </p:spPr>
      </p:pic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757177" y="462094"/>
            <a:ext cx="10515600" cy="76655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 Contracts</a:t>
            </a:r>
            <a:endParaRPr lang="en-US" altLang="en-US" sz="4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CBD801-F1C0-498A-B2EE-1307253B67D0}"/>
              </a:ext>
            </a:extLst>
          </p:cNvPr>
          <p:cNvSpPr txBox="1"/>
          <p:nvPr/>
        </p:nvSpPr>
        <p:spPr>
          <a:xfrm>
            <a:off x="1744865" y="1434711"/>
            <a:ext cx="85402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Palatino Linotype" panose="02040502050505030304" pitchFamily="18" charset="0"/>
              </a:rPr>
              <a:t>A smart contract is a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piece of code </a:t>
            </a:r>
            <a:r>
              <a:rPr lang="en-US" sz="2800" dirty="0">
                <a:latin typeface="Palatino Linotype" panose="02040502050505030304" pitchFamily="18" charset="0"/>
              </a:rPr>
              <a:t>which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executes</a:t>
            </a:r>
            <a:r>
              <a:rPr lang="en-US" sz="2800" dirty="0">
                <a:latin typeface="Palatino Linotype" panose="02040502050505030304" pitchFamily="18" charset="0"/>
              </a:rPr>
              <a:t> a 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transaction</a:t>
            </a:r>
            <a:r>
              <a:rPr lang="en-US" sz="2800" dirty="0">
                <a:latin typeface="Palatino Linotype" panose="02040502050505030304" pitchFamily="18" charset="0"/>
              </a:rPr>
              <a:t> in the blockchain environment</a:t>
            </a:r>
          </a:p>
        </p:txBody>
      </p:sp>
    </p:spTree>
    <p:extLst>
      <p:ext uri="{BB962C8B-B14F-4D97-AF65-F5344CB8AC3E}">
        <p14:creationId xmlns:p14="http://schemas.microsoft.com/office/powerpoint/2010/main" val="184284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D746F846-30CF-4189-A8E1-BBC3E86D5F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2" t="11457" r="3219" b="10042"/>
          <a:stretch/>
        </p:blipFill>
        <p:spPr>
          <a:xfrm>
            <a:off x="1485442" y="1127687"/>
            <a:ext cx="9243799" cy="4863611"/>
          </a:xfrm>
          <a:prstGeom prst="rect">
            <a:avLst/>
          </a:prstGeom>
        </p:spPr>
      </p:pic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757177" y="462094"/>
            <a:ext cx="10515600" cy="76655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Transfer Money: Smart Contracts</a:t>
            </a:r>
            <a:endParaRPr lang="en-US" altLang="en-US" sz="4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CBD801-F1C0-498A-B2EE-1307253B67D0}"/>
              </a:ext>
            </a:extLst>
          </p:cNvPr>
          <p:cNvSpPr txBox="1"/>
          <p:nvPr/>
        </p:nvSpPr>
        <p:spPr>
          <a:xfrm>
            <a:off x="5922611" y="143471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8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378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4"/>
          <p:cNvSpPr>
            <a:spLocks noGrp="1"/>
          </p:cNvSpPr>
          <p:nvPr>
            <p:ph type="ctrTitle"/>
          </p:nvPr>
        </p:nvSpPr>
        <p:spPr>
          <a:xfrm>
            <a:off x="3776454" y="2505670"/>
            <a:ext cx="4031115" cy="923330"/>
          </a:xfrm>
        </p:spPr>
        <p:txBody>
          <a:bodyPr/>
          <a:lstStyle/>
          <a:p>
            <a:r>
              <a:rPr lang="en-US" altLang="en-US" sz="6000" dirty="0">
                <a:latin typeface="Palatino Linotype" panose="02040502050505030304" pitchFamily="18" charset="0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1F48E9E7-BCF6-4BE5-A868-790B56111E5A}"/>
              </a:ext>
            </a:extLst>
          </p:cNvPr>
          <p:cNvGrpSpPr/>
          <p:nvPr/>
        </p:nvGrpSpPr>
        <p:grpSpPr>
          <a:xfrm>
            <a:off x="8636298" y="3305437"/>
            <a:ext cx="1895786" cy="2402149"/>
            <a:chOff x="5362453" y="3719174"/>
            <a:chExt cx="1895786" cy="2402149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0240ECD4-CEE1-4FE5-A2F0-0A2C0ED9D34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84594" y="5296076"/>
              <a:ext cx="632919" cy="822960"/>
              <a:chOff x="8227432" y="2932507"/>
              <a:chExt cx="2508218" cy="3261338"/>
            </a:xfrm>
          </p:grpSpPr>
          <p:pic>
            <p:nvPicPr>
              <p:cNvPr id="81" name="Picture 80" descr="A picture containing computer&#10;&#10;Description automatically generated">
                <a:extLst>
                  <a:ext uri="{FF2B5EF4-FFF2-40B4-BE49-F238E27FC236}">
                    <a16:creationId xmlns:a16="http://schemas.microsoft.com/office/drawing/2014/main" id="{2FA764AE-0BE9-4E4E-867B-5D0D1300F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227432" y="2932507"/>
                <a:ext cx="2508218" cy="3261338"/>
              </a:xfrm>
              <a:prstGeom prst="rect">
                <a:avLst/>
              </a:prstGeom>
            </p:spPr>
          </p:pic>
          <p:pic>
            <p:nvPicPr>
              <p:cNvPr id="82" name="Picture 81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86C2B1B1-0426-4709-8DA1-25F9E2A5E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38595" y="3694287"/>
                <a:ext cx="1557512" cy="1352702"/>
              </a:xfrm>
              <a:prstGeom prst="rect">
                <a:avLst/>
              </a:prstGeom>
            </p:spPr>
          </p:pic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7489DA9-2D72-4314-AA8C-7D07AE40F31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62453" y="3740216"/>
              <a:ext cx="632919" cy="822960"/>
              <a:chOff x="8227432" y="2932507"/>
              <a:chExt cx="2508218" cy="3261338"/>
            </a:xfrm>
          </p:grpSpPr>
          <p:pic>
            <p:nvPicPr>
              <p:cNvPr id="84" name="Picture 83" descr="A picture containing computer&#10;&#10;Description automatically generated">
                <a:extLst>
                  <a:ext uri="{FF2B5EF4-FFF2-40B4-BE49-F238E27FC236}">
                    <a16:creationId xmlns:a16="http://schemas.microsoft.com/office/drawing/2014/main" id="{53633A3F-6F6C-4684-B671-0A7B0D59C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227432" y="2932507"/>
                <a:ext cx="2508218" cy="3261338"/>
              </a:xfrm>
              <a:prstGeom prst="rect">
                <a:avLst/>
              </a:prstGeom>
            </p:spPr>
          </p:pic>
          <p:pic>
            <p:nvPicPr>
              <p:cNvPr id="85" name="Picture 84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0A7CB903-B2FC-4B0A-953B-BF2DCFD050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38595" y="3694287"/>
                <a:ext cx="1557512" cy="1352702"/>
              </a:xfrm>
              <a:prstGeom prst="rect">
                <a:avLst/>
              </a:prstGeom>
            </p:spPr>
          </p:pic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AF548ED8-BC31-4ECC-8E70-46EF7E8A2B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22448" y="5298363"/>
              <a:ext cx="632919" cy="822960"/>
              <a:chOff x="8227432" y="2932507"/>
              <a:chExt cx="2508218" cy="3261338"/>
            </a:xfrm>
          </p:grpSpPr>
          <p:pic>
            <p:nvPicPr>
              <p:cNvPr id="87" name="Picture 86" descr="A picture containing computer&#10;&#10;Description automatically generated">
                <a:extLst>
                  <a:ext uri="{FF2B5EF4-FFF2-40B4-BE49-F238E27FC236}">
                    <a16:creationId xmlns:a16="http://schemas.microsoft.com/office/drawing/2014/main" id="{0A9C5CF8-B428-4773-9FF9-AD37D174D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227432" y="2932507"/>
                <a:ext cx="2508218" cy="3261338"/>
              </a:xfrm>
              <a:prstGeom prst="rect">
                <a:avLst/>
              </a:prstGeom>
            </p:spPr>
          </p:pic>
          <p:pic>
            <p:nvPicPr>
              <p:cNvPr id="88" name="Picture 87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14C1D8F6-B793-4308-B48B-1FBB323986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38595" y="3694287"/>
                <a:ext cx="1557512" cy="1352702"/>
              </a:xfrm>
              <a:prstGeom prst="rect">
                <a:avLst/>
              </a:prstGeom>
            </p:spPr>
          </p:pic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035A1EA-48D0-4AEC-96F1-44A8BCBDBD3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25320" y="3719174"/>
              <a:ext cx="632919" cy="822960"/>
              <a:chOff x="8227432" y="2932507"/>
              <a:chExt cx="2508218" cy="3261338"/>
            </a:xfrm>
          </p:grpSpPr>
          <p:pic>
            <p:nvPicPr>
              <p:cNvPr id="90" name="Picture 89" descr="A picture containing computer&#10;&#10;Description automatically generated">
                <a:extLst>
                  <a:ext uri="{FF2B5EF4-FFF2-40B4-BE49-F238E27FC236}">
                    <a16:creationId xmlns:a16="http://schemas.microsoft.com/office/drawing/2014/main" id="{786F5411-8707-4544-B373-305BFFC40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227432" y="2932507"/>
                <a:ext cx="2508218" cy="3261338"/>
              </a:xfrm>
              <a:prstGeom prst="rect">
                <a:avLst/>
              </a:prstGeom>
            </p:spPr>
          </p:pic>
          <p:pic>
            <p:nvPicPr>
              <p:cNvPr id="91" name="Picture 90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B4AD7E2C-3A69-49AF-B6B9-82C23CE04E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38595" y="3694286"/>
                <a:ext cx="1557513" cy="1352701"/>
              </a:xfrm>
              <a:prstGeom prst="rect">
                <a:avLst/>
              </a:prstGeom>
            </p:spPr>
          </p:pic>
        </p:grp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7CEDEA94-A1D7-834B-B1C2-B39E3CBC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481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is Blockchain?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E36A2-E626-7442-821B-487DFC08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298E8A5-D57A-4CA1-B58B-15ACD417A7E2}"/>
              </a:ext>
            </a:extLst>
          </p:cNvPr>
          <p:cNvGrpSpPr/>
          <p:nvPr/>
        </p:nvGrpSpPr>
        <p:grpSpPr>
          <a:xfrm>
            <a:off x="1275433" y="1662702"/>
            <a:ext cx="3548799" cy="584775"/>
            <a:chOff x="705724" y="1828800"/>
            <a:chExt cx="3548799" cy="5847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489E30B-6CC1-4427-9471-1F9C0BDE2B31}"/>
                </a:ext>
              </a:extLst>
            </p:cNvPr>
            <p:cNvSpPr txBox="1"/>
            <p:nvPr/>
          </p:nvSpPr>
          <p:spPr>
            <a:xfrm>
              <a:off x="1182848" y="1828800"/>
              <a:ext cx="30716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Palatino Linotype" panose="02040502050505030304" pitchFamily="18" charset="0"/>
                </a:rPr>
                <a:t>Cryptocurrency</a:t>
              </a:r>
            </a:p>
          </p:txBody>
        </p:sp>
        <p:pic>
          <p:nvPicPr>
            <p:cNvPr id="33" name="Picture 32" descr="A picture containing sitting, different, many, food&#10;&#10;Description automatically generated">
              <a:extLst>
                <a:ext uri="{FF2B5EF4-FFF2-40B4-BE49-F238E27FC236}">
                  <a16:creationId xmlns:a16="http://schemas.microsoft.com/office/drawing/2014/main" id="{7607E1F0-C9A1-4092-A4E7-DD1BCB6E1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5724" y="1882625"/>
              <a:ext cx="477124" cy="47712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A2135DC-524A-4E0D-960F-4DCBA8442EE3}"/>
              </a:ext>
            </a:extLst>
          </p:cNvPr>
          <p:cNvGrpSpPr/>
          <p:nvPr/>
        </p:nvGrpSpPr>
        <p:grpSpPr>
          <a:xfrm>
            <a:off x="1260636" y="2867943"/>
            <a:ext cx="3202563" cy="822960"/>
            <a:chOff x="1310155" y="2918128"/>
            <a:chExt cx="3202563" cy="82296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1FBA7C-5E24-4267-9948-B3BBF42442FD}"/>
                </a:ext>
              </a:extLst>
            </p:cNvPr>
            <p:cNvSpPr txBox="1"/>
            <p:nvPr/>
          </p:nvSpPr>
          <p:spPr>
            <a:xfrm>
              <a:off x="1310155" y="3124790"/>
              <a:ext cx="22982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alatino Linotype" panose="02040502050505030304" pitchFamily="18" charset="0"/>
                </a:rPr>
                <a:t>Bitcoin</a:t>
              </a:r>
            </a:p>
          </p:txBody>
        </p:sp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5C9E860E-D110-45A1-BF1F-A269A4FBE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9758" y="2918128"/>
              <a:ext cx="822960" cy="82296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4D9B14C-9B2D-4715-8183-DF7B8603F6E8}"/>
              </a:ext>
            </a:extLst>
          </p:cNvPr>
          <p:cNvGrpSpPr/>
          <p:nvPr/>
        </p:nvGrpSpPr>
        <p:grpSpPr>
          <a:xfrm>
            <a:off x="1246147" y="3842084"/>
            <a:ext cx="3208835" cy="822960"/>
            <a:chOff x="1246147" y="3842084"/>
            <a:chExt cx="3208835" cy="82296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1394BC0-895A-4E74-92C9-65A1E8FE99C3}"/>
                </a:ext>
              </a:extLst>
            </p:cNvPr>
            <p:cNvSpPr txBox="1"/>
            <p:nvPr/>
          </p:nvSpPr>
          <p:spPr>
            <a:xfrm>
              <a:off x="1246147" y="4022732"/>
              <a:ext cx="22982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alatino Linotype" panose="02040502050505030304" pitchFamily="18" charset="0"/>
                </a:rPr>
                <a:t>Ethereum</a:t>
              </a:r>
            </a:p>
          </p:txBody>
        </p:sp>
        <p:pic>
          <p:nvPicPr>
            <p:cNvPr id="44" name="Picture 43" descr="A picture containing tower, clock, light&#10;&#10;Description automatically generated">
              <a:extLst>
                <a:ext uri="{FF2B5EF4-FFF2-40B4-BE49-F238E27FC236}">
                  <a16:creationId xmlns:a16="http://schemas.microsoft.com/office/drawing/2014/main" id="{FD28E1F6-E8F9-44D6-8929-D841C7E09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32022" y="3842084"/>
              <a:ext cx="822960" cy="82296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A8EA2E4-E4AD-4B17-B319-9C2A071DB7A8}"/>
              </a:ext>
            </a:extLst>
          </p:cNvPr>
          <p:cNvGrpSpPr/>
          <p:nvPr/>
        </p:nvGrpSpPr>
        <p:grpSpPr>
          <a:xfrm>
            <a:off x="1246147" y="4931834"/>
            <a:ext cx="3217052" cy="822960"/>
            <a:chOff x="1246147" y="4867039"/>
            <a:chExt cx="3217052" cy="82296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CA40779-EF3A-4B30-8D34-446BEF3F42B4}"/>
                </a:ext>
              </a:extLst>
            </p:cNvPr>
            <p:cNvSpPr txBox="1"/>
            <p:nvPr/>
          </p:nvSpPr>
          <p:spPr>
            <a:xfrm>
              <a:off x="1246147" y="5047686"/>
              <a:ext cx="22982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alatino Linotype" panose="02040502050505030304" pitchFamily="18" charset="0"/>
                </a:rPr>
                <a:t>XRP Ripple</a:t>
              </a:r>
            </a:p>
          </p:txBody>
        </p:sp>
        <p:pic>
          <p:nvPicPr>
            <p:cNvPr id="46" name="Picture 45" descr="A close up of a sign&#10;&#10;Description automatically generated">
              <a:extLst>
                <a:ext uri="{FF2B5EF4-FFF2-40B4-BE49-F238E27FC236}">
                  <a16:creationId xmlns:a16="http://schemas.microsoft.com/office/drawing/2014/main" id="{C381DA91-E3AC-4D49-9533-134AE6020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40239" y="4867039"/>
              <a:ext cx="822960" cy="82296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A9FC670-E971-4DBF-A417-8C6058F439AF}"/>
              </a:ext>
            </a:extLst>
          </p:cNvPr>
          <p:cNvGrpSpPr/>
          <p:nvPr/>
        </p:nvGrpSpPr>
        <p:grpSpPr>
          <a:xfrm>
            <a:off x="7281024" y="1555050"/>
            <a:ext cx="4133894" cy="584775"/>
            <a:chOff x="705724" y="1828800"/>
            <a:chExt cx="4133894" cy="58477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37DF544-C424-4C39-9C14-756225ABDEBB}"/>
                </a:ext>
              </a:extLst>
            </p:cNvPr>
            <p:cNvSpPr txBox="1"/>
            <p:nvPr/>
          </p:nvSpPr>
          <p:spPr>
            <a:xfrm>
              <a:off x="1182848" y="1828800"/>
              <a:ext cx="36567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Palatino Linotype" panose="02040502050505030304" pitchFamily="18" charset="0"/>
                </a:rPr>
                <a:t>Distributed Ledger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0AA51F5D-5BB6-4A90-9D02-23992A775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705724" y="1882625"/>
              <a:ext cx="477124" cy="477124"/>
            </a:xfrm>
            <a:prstGeom prst="rect">
              <a:avLst/>
            </a:prstGeom>
          </p:spPr>
        </p:pic>
      </p:grpSp>
      <p:pic>
        <p:nvPicPr>
          <p:cNvPr id="56" name="Picture 55" descr="A picture containing plate&#10;&#10;Description automatically generated">
            <a:extLst>
              <a:ext uri="{FF2B5EF4-FFF2-40B4-BE49-F238E27FC236}">
                <a16:creationId xmlns:a16="http://schemas.microsoft.com/office/drawing/2014/main" id="{69D89B88-8BA5-41B3-B342-105EFD0126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0042" y="2907533"/>
            <a:ext cx="654747" cy="654747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F0E705E-3791-463B-9373-B4EAA13AB5DC}"/>
              </a:ext>
            </a:extLst>
          </p:cNvPr>
          <p:cNvSpPr txBox="1"/>
          <p:nvPr/>
        </p:nvSpPr>
        <p:spPr>
          <a:xfrm>
            <a:off x="8437416" y="2488366"/>
            <a:ext cx="229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A Transaction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ABC7DF2-493F-4BC3-A90B-6EA509C3BA11}"/>
              </a:ext>
            </a:extLst>
          </p:cNvPr>
          <p:cNvSpPr txBox="1"/>
          <p:nvPr/>
        </p:nvSpPr>
        <p:spPr>
          <a:xfrm>
            <a:off x="8437416" y="2491350"/>
            <a:ext cx="229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Another Transaction</a:t>
            </a:r>
          </a:p>
        </p:txBody>
      </p:sp>
      <p:pic>
        <p:nvPicPr>
          <p:cNvPr id="62" name="Picture 61" descr="A picture containing plate&#10;&#10;Description automatically generated">
            <a:extLst>
              <a:ext uri="{FF2B5EF4-FFF2-40B4-BE49-F238E27FC236}">
                <a16:creationId xmlns:a16="http://schemas.microsoft.com/office/drawing/2014/main" id="{FEABE503-5959-4F6F-A0DE-637ACE3530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0486" y="2891506"/>
            <a:ext cx="654747" cy="654747"/>
          </a:xfrm>
          <a:prstGeom prst="rect">
            <a:avLst/>
          </a:prstGeom>
        </p:spPr>
      </p:pic>
      <p:pic>
        <p:nvPicPr>
          <p:cNvPr id="66" name="Picture 65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3FAE4347-17D7-4F82-BE9E-7B00140CE6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084443">
            <a:off x="8836094" y="3026076"/>
            <a:ext cx="473087" cy="473087"/>
          </a:xfrm>
          <a:prstGeom prst="rect">
            <a:avLst/>
          </a:prstGeom>
        </p:spPr>
      </p:pic>
      <p:pic>
        <p:nvPicPr>
          <p:cNvPr id="68" name="Picture 67" descr="A picture containing plate&#10;&#10;Description automatically generated">
            <a:extLst>
              <a:ext uri="{FF2B5EF4-FFF2-40B4-BE49-F238E27FC236}">
                <a16:creationId xmlns:a16="http://schemas.microsoft.com/office/drawing/2014/main" id="{3E61F7EB-DAAB-4FF0-B518-895F3FA5EC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93175" y="2891504"/>
            <a:ext cx="654747" cy="654747"/>
          </a:xfrm>
          <a:prstGeom prst="rect">
            <a:avLst/>
          </a:prstGeom>
        </p:spPr>
      </p:pic>
      <p:pic>
        <p:nvPicPr>
          <p:cNvPr id="70" name="Picture 69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9E255481-0FF4-4DFE-9248-52D92CEC77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084443">
            <a:off x="10048783" y="3026074"/>
            <a:ext cx="473087" cy="473087"/>
          </a:xfrm>
          <a:prstGeom prst="rect">
            <a:avLst/>
          </a:prstGeom>
        </p:spPr>
      </p:pic>
      <p:pic>
        <p:nvPicPr>
          <p:cNvPr id="74" name="Picture 73" descr="A close up of a device&#10;&#10;Description automatically generated">
            <a:extLst>
              <a:ext uri="{FF2B5EF4-FFF2-40B4-BE49-F238E27FC236}">
                <a16:creationId xmlns:a16="http://schemas.microsoft.com/office/drawing/2014/main" id="{10AF0C42-8E98-45FC-ABFA-0D49C603EB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0516" y="2902886"/>
            <a:ext cx="3052857" cy="84957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CFA96627-9368-406E-AF64-A7CE56F2971F}"/>
              </a:ext>
            </a:extLst>
          </p:cNvPr>
          <p:cNvGrpSpPr/>
          <p:nvPr/>
        </p:nvGrpSpPr>
        <p:grpSpPr>
          <a:xfrm>
            <a:off x="8227432" y="2920652"/>
            <a:ext cx="2508218" cy="3261338"/>
            <a:chOff x="8227432" y="2932507"/>
            <a:chExt cx="2508218" cy="3261338"/>
          </a:xfrm>
        </p:grpSpPr>
        <p:pic>
          <p:nvPicPr>
            <p:cNvPr id="76" name="Picture 75" descr="A picture containing computer&#10;&#10;Description automatically generated">
              <a:extLst>
                <a:ext uri="{FF2B5EF4-FFF2-40B4-BE49-F238E27FC236}">
                  <a16:creationId xmlns:a16="http://schemas.microsoft.com/office/drawing/2014/main" id="{C92877C7-0061-4FB7-9A97-8254D293F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27432" y="2932507"/>
              <a:ext cx="2508218" cy="3261338"/>
            </a:xfrm>
            <a:prstGeom prst="rect">
              <a:avLst/>
            </a:prstGeom>
          </p:spPr>
        </p:pic>
        <p:pic>
          <p:nvPicPr>
            <p:cNvPr id="78" name="Picture 7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D80F0DAD-10F1-4791-9388-86E14386E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38595" y="3694287"/>
              <a:ext cx="1557512" cy="1352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921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  <p:bldP spid="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CEDEA94-A1D7-834B-B1C2-B39E3CBC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0507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Permissionless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vs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Permissioned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Blockchain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CB9397-8214-804A-AFED-4877F0F1B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1E0773B2-01A3-4BF8-9076-0FB006939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22" t="18845" r="17325" b="17326"/>
          <a:stretch/>
        </p:blipFill>
        <p:spPr>
          <a:xfrm>
            <a:off x="1766183" y="2157407"/>
            <a:ext cx="1036990" cy="10081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CECFF9-DFC7-4E6E-8575-0FD445033A9D}"/>
              </a:ext>
            </a:extLst>
          </p:cNvPr>
          <p:cNvSpPr txBox="1"/>
          <p:nvPr/>
        </p:nvSpPr>
        <p:spPr>
          <a:xfrm>
            <a:off x="1929452" y="2424807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Node 1</a:t>
            </a:r>
          </a:p>
        </p:txBody>
      </p:sp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6134D88-B2BE-44A2-BE16-14A8C36E92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22" t="18845" r="17325" b="17326"/>
          <a:stretch/>
        </p:blipFill>
        <p:spPr>
          <a:xfrm>
            <a:off x="3759808" y="1809331"/>
            <a:ext cx="1036990" cy="10081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453900-7DA3-4F5A-977B-565AFCBB3EEE}"/>
              </a:ext>
            </a:extLst>
          </p:cNvPr>
          <p:cNvSpPr txBox="1"/>
          <p:nvPr/>
        </p:nvSpPr>
        <p:spPr>
          <a:xfrm>
            <a:off x="3923076" y="2076731"/>
            <a:ext cx="710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Node 2</a:t>
            </a:r>
          </a:p>
        </p:txBody>
      </p:sp>
      <p:pic>
        <p:nvPicPr>
          <p:cNvPr id="18" name="Picture 17" descr="A picture containing clock&#10;&#10;Description automatically generated">
            <a:extLst>
              <a:ext uri="{FF2B5EF4-FFF2-40B4-BE49-F238E27FC236}">
                <a16:creationId xmlns:a16="http://schemas.microsoft.com/office/drawing/2014/main" id="{AE9EA116-F982-4DB4-985E-4098EDDDF1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22" t="18845" r="17325" b="17326"/>
          <a:stretch/>
        </p:blipFill>
        <p:spPr>
          <a:xfrm>
            <a:off x="1601205" y="3500348"/>
            <a:ext cx="1036990" cy="10081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3050DF-9631-4383-BF13-B66A2C6BABF4}"/>
              </a:ext>
            </a:extLst>
          </p:cNvPr>
          <p:cNvSpPr txBox="1"/>
          <p:nvPr/>
        </p:nvSpPr>
        <p:spPr>
          <a:xfrm>
            <a:off x="1764473" y="3767748"/>
            <a:ext cx="710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Node 3</a:t>
            </a:r>
          </a:p>
        </p:txBody>
      </p:sp>
      <p:pic>
        <p:nvPicPr>
          <p:cNvPr id="21" name="Picture 20" descr="A picture containing clock&#10;&#10;Description automatically generated">
            <a:extLst>
              <a:ext uri="{FF2B5EF4-FFF2-40B4-BE49-F238E27FC236}">
                <a16:creationId xmlns:a16="http://schemas.microsoft.com/office/drawing/2014/main" id="{4D4A093A-5393-419A-A34F-BBF4025A37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22" t="18845" r="17325" b="17326"/>
          <a:stretch/>
        </p:blipFill>
        <p:spPr>
          <a:xfrm>
            <a:off x="3241314" y="3784914"/>
            <a:ext cx="1036990" cy="100818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A3B92B5-5167-4BD7-830F-C5201D1DA9E2}"/>
              </a:ext>
            </a:extLst>
          </p:cNvPr>
          <p:cNvSpPr txBox="1"/>
          <p:nvPr/>
        </p:nvSpPr>
        <p:spPr>
          <a:xfrm>
            <a:off x="3404582" y="4052314"/>
            <a:ext cx="710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Node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BF54B0-5549-48F9-B377-6FD5A39A878A}"/>
              </a:ext>
            </a:extLst>
          </p:cNvPr>
          <p:cNvSpPr txBox="1"/>
          <p:nvPr/>
        </p:nvSpPr>
        <p:spPr>
          <a:xfrm>
            <a:off x="1673102" y="3785938"/>
            <a:ext cx="893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0e7c703a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FC8E92-18EF-4C50-A783-7F5718EC2E88}"/>
              </a:ext>
            </a:extLst>
          </p:cNvPr>
          <p:cNvSpPr txBox="1"/>
          <p:nvPr/>
        </p:nvSpPr>
        <p:spPr>
          <a:xfrm>
            <a:off x="3346874" y="4052314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a91d43b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9A0A86-5E8B-46CE-988B-7138D0B55735}"/>
              </a:ext>
            </a:extLst>
          </p:cNvPr>
          <p:cNvSpPr txBox="1"/>
          <p:nvPr/>
        </p:nvSpPr>
        <p:spPr>
          <a:xfrm>
            <a:off x="3889926" y="2064624"/>
            <a:ext cx="776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2af5a11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BC12E8-13DA-4115-BA44-31FC12F9C98A}"/>
              </a:ext>
            </a:extLst>
          </p:cNvPr>
          <p:cNvSpPr txBox="1"/>
          <p:nvPr/>
        </p:nvSpPr>
        <p:spPr>
          <a:xfrm>
            <a:off x="1908095" y="2424807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60f0a97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6688E1-3C97-422E-8408-34E3F6357515}"/>
              </a:ext>
            </a:extLst>
          </p:cNvPr>
          <p:cNvSpPr txBox="1"/>
          <p:nvPr/>
        </p:nvSpPr>
        <p:spPr>
          <a:xfrm>
            <a:off x="1929452" y="5160165"/>
            <a:ext cx="2286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Permissionless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F6E115-E76F-4616-B942-93CD62257189}"/>
              </a:ext>
            </a:extLst>
          </p:cNvPr>
          <p:cNvSpPr txBox="1"/>
          <p:nvPr/>
        </p:nvSpPr>
        <p:spPr>
          <a:xfrm>
            <a:off x="1929452" y="5161759"/>
            <a:ext cx="2098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Permissioned</a:t>
            </a:r>
          </a:p>
        </p:txBody>
      </p:sp>
      <p:pic>
        <p:nvPicPr>
          <p:cNvPr id="34" name="Picture 3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623F7152-5406-4DD7-B642-83222D1C3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892" y="1601296"/>
            <a:ext cx="1203579" cy="1203579"/>
          </a:xfrm>
          <a:prstGeom prst="rect">
            <a:avLst/>
          </a:prstGeom>
        </p:spPr>
      </p:pic>
      <p:pic>
        <p:nvPicPr>
          <p:cNvPr id="38" name="Picture 37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72FF0E7F-0611-4676-B8A3-3DD9FEF3C5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95" t="21949" r="12291" b="18609"/>
          <a:stretch/>
        </p:blipFill>
        <p:spPr>
          <a:xfrm>
            <a:off x="8208055" y="1722236"/>
            <a:ext cx="1524929" cy="120358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7C110C5-EFF5-447A-B7EC-1E2D76D8353A}"/>
              </a:ext>
            </a:extLst>
          </p:cNvPr>
          <p:cNvSpPr txBox="1"/>
          <p:nvPr/>
        </p:nvSpPr>
        <p:spPr>
          <a:xfrm>
            <a:off x="6827540" y="3234067"/>
            <a:ext cx="2961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Computation Based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3170F11-6732-4553-9F1B-B1169BF9D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2540" y="3943958"/>
            <a:ext cx="2631030" cy="126570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E82E5B2-07A8-490B-8650-95D8B615BFFC}"/>
              </a:ext>
            </a:extLst>
          </p:cNvPr>
          <p:cNvSpPr txBox="1"/>
          <p:nvPr/>
        </p:nvSpPr>
        <p:spPr>
          <a:xfrm>
            <a:off x="7027283" y="5458064"/>
            <a:ext cx="2361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Energy Limited</a:t>
            </a:r>
          </a:p>
        </p:txBody>
      </p:sp>
      <p:pic>
        <p:nvPicPr>
          <p:cNvPr id="44" name="Picture 43" descr="A picture containing clock, shirt&#10;&#10;Description automatically generated">
            <a:extLst>
              <a:ext uri="{FF2B5EF4-FFF2-40B4-BE49-F238E27FC236}">
                <a16:creationId xmlns:a16="http://schemas.microsoft.com/office/drawing/2014/main" id="{EA95094B-679A-419B-A2B2-7CEDAD591A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1290" y="1374250"/>
            <a:ext cx="2113530" cy="191095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263B80C-BB84-4A69-8BC1-0900FC4A9947}"/>
              </a:ext>
            </a:extLst>
          </p:cNvPr>
          <p:cNvSpPr txBox="1"/>
          <p:nvPr/>
        </p:nvSpPr>
        <p:spPr>
          <a:xfrm>
            <a:off x="6646344" y="3208498"/>
            <a:ext cx="3371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Communication Based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691787-6985-48E9-82B8-3BA7F8C4BFA2}"/>
              </a:ext>
            </a:extLst>
          </p:cNvPr>
          <p:cNvSpPr txBox="1"/>
          <p:nvPr/>
        </p:nvSpPr>
        <p:spPr>
          <a:xfrm>
            <a:off x="7105442" y="5457275"/>
            <a:ext cx="2789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Network Bounded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DCCC15C-F7C3-47FF-B831-21F8246C5BCC}"/>
              </a:ext>
            </a:extLst>
          </p:cNvPr>
          <p:cNvGrpSpPr/>
          <p:nvPr/>
        </p:nvGrpSpPr>
        <p:grpSpPr>
          <a:xfrm>
            <a:off x="6874112" y="4020940"/>
            <a:ext cx="3644785" cy="1478248"/>
            <a:chOff x="6874112" y="4020940"/>
            <a:chExt cx="3644785" cy="1478248"/>
          </a:xfrm>
        </p:grpSpPr>
        <p:pic>
          <p:nvPicPr>
            <p:cNvPr id="53" name="Picture 52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320C0DE3-5F16-4FA4-86F3-5133434F7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74112" y="4093715"/>
              <a:ext cx="1269081" cy="1269081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482098C-D682-4243-BB86-098ECA1A2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8500215" y="4020940"/>
              <a:ext cx="2018682" cy="14782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9" grpId="0"/>
      <p:bldP spid="22" grpId="0"/>
      <p:bldP spid="11" grpId="0"/>
      <p:bldP spid="11" grpId="1"/>
      <p:bldP spid="12" grpId="0"/>
      <p:bldP spid="12" grpId="1"/>
      <p:bldP spid="13" grpId="0"/>
      <p:bldP spid="13" grpId="1"/>
      <p:bldP spid="24" grpId="0"/>
      <p:bldP spid="24" grpId="1"/>
      <p:bldP spid="26" grpId="0"/>
      <p:bldP spid="26" grpId="1"/>
      <p:bldP spid="32" grpId="0"/>
      <p:bldP spid="39" grpId="0"/>
      <p:bldP spid="39" grpId="1"/>
      <p:bldP spid="42" grpId="0"/>
      <p:bldP spid="42" grpId="1"/>
      <p:bldP spid="45" grpId="0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1577874" y="3756203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1577874" y="3116123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1577874" y="2476043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1577874" y="4396283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1577874" y="1840857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1817573" y="1853876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3636056" y="2482715"/>
            <a:ext cx="1839115" cy="6232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3636056" y="2482715"/>
            <a:ext cx="1849432" cy="128340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3636056" y="2476043"/>
            <a:ext cx="1839115" cy="19347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1807256" y="184085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3636056" y="185539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464856" y="1855396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293656" y="184502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5472675" y="2469372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5475172" y="2482715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454540" y="3760824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5464856" y="3116123"/>
            <a:ext cx="1846770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454540" y="3116123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5464856" y="3122323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122456" y="183424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2839508" y="1859360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46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3871822" y="4402260"/>
            <a:ext cx="1600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O(n)</a:t>
            </a:r>
          </a:p>
        </p:txBody>
      </p:sp>
      <p:sp>
        <p:nvSpPr>
          <p:cNvPr id="47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5980836" y="4408379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8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7829078" y="4401513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314287" y="2463180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316784" y="2476523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296152" y="3754632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306468" y="3109931"/>
            <a:ext cx="1815988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296152" y="3109931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306468" y="3116131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285836" y="2480619"/>
            <a:ext cx="1839115" cy="6232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285836" y="2480619"/>
            <a:ext cx="1839115" cy="12543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285836" y="2473947"/>
            <a:ext cx="1839115" cy="19347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0506756" y="182619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124951" y="1834242"/>
            <a:ext cx="1381805" cy="6298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132770" y="1834242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124951" y="1840832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354678" y="4400510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63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217451" y="4408642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1652997" y="1745323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1652997" y="2357350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1652997" y="2992536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1652997" y="3651345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1652997" y="4279504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EBCA99CA-ECCB-44B3-9475-0EBFBB108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656"/>
            <a:ext cx="10972800" cy="575735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latin typeface="Palatino Linotype" panose="02040502050505030304" pitchFamily="18" charset="0"/>
              </a:rPr>
              <a:t> Practical Byzantine Fault Tolerance (PBFT)</a:t>
            </a:r>
            <a:endParaRPr lang="en-US" altLang="en-US" sz="2800" b="1" dirty="0">
              <a:latin typeface="Palatino Linotype" panose="0204050205050503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F5C98BE-E287-4E9C-9A14-D806A5AE295A}"/>
              </a:ext>
            </a:extLst>
          </p:cNvPr>
          <p:cNvSpPr/>
          <p:nvPr/>
        </p:nvSpPr>
        <p:spPr>
          <a:xfrm>
            <a:off x="3531068" y="4186189"/>
            <a:ext cx="1920240" cy="1084675"/>
          </a:xfrm>
          <a:custGeom>
            <a:avLst/>
            <a:gdLst>
              <a:gd name="connsiteX0" fmla="*/ 0 w 1824599"/>
              <a:gd name="connsiteY0" fmla="*/ 579197 h 1186701"/>
              <a:gd name="connsiteX1" fmla="*/ 671331 w 1824599"/>
              <a:gd name="connsiteY1" fmla="*/ 46762 h 1186701"/>
              <a:gd name="connsiteX2" fmla="*/ 1701478 w 1824599"/>
              <a:gd name="connsiteY2" fmla="*/ 127785 h 1186701"/>
              <a:gd name="connsiteX3" fmla="*/ 1678329 w 1824599"/>
              <a:gd name="connsiteY3" fmla="*/ 938013 h 1186701"/>
              <a:gd name="connsiteX4" fmla="*/ 555584 w 1824599"/>
              <a:gd name="connsiteY4" fmla="*/ 1181081 h 1186701"/>
              <a:gd name="connsiteX5" fmla="*/ 219919 w 1824599"/>
              <a:gd name="connsiteY5" fmla="*/ 752818 h 1186701"/>
              <a:gd name="connsiteX6" fmla="*/ 138896 w 1824599"/>
              <a:gd name="connsiteY6" fmla="*/ 289830 h 1186701"/>
              <a:gd name="connsiteX0" fmla="*/ 0 w 1948183"/>
              <a:gd name="connsiteY0" fmla="*/ 574519 h 1181948"/>
              <a:gd name="connsiteX1" fmla="*/ 671331 w 1948183"/>
              <a:gd name="connsiteY1" fmla="*/ 42084 h 1181948"/>
              <a:gd name="connsiteX2" fmla="*/ 1875098 w 1948183"/>
              <a:gd name="connsiteY2" fmla="*/ 134682 h 1181948"/>
              <a:gd name="connsiteX3" fmla="*/ 1678329 w 1948183"/>
              <a:gd name="connsiteY3" fmla="*/ 933335 h 1181948"/>
              <a:gd name="connsiteX4" fmla="*/ 555584 w 1948183"/>
              <a:gd name="connsiteY4" fmla="*/ 1176403 h 1181948"/>
              <a:gd name="connsiteX5" fmla="*/ 219919 w 1948183"/>
              <a:gd name="connsiteY5" fmla="*/ 748140 h 1181948"/>
              <a:gd name="connsiteX6" fmla="*/ 138896 w 1948183"/>
              <a:gd name="connsiteY6" fmla="*/ 285152 h 1181948"/>
              <a:gd name="connsiteX0" fmla="*/ 0 w 1991044"/>
              <a:gd name="connsiteY0" fmla="*/ 575539 h 1185315"/>
              <a:gd name="connsiteX1" fmla="*/ 671331 w 1991044"/>
              <a:gd name="connsiteY1" fmla="*/ 43104 h 1185315"/>
              <a:gd name="connsiteX2" fmla="*/ 1875098 w 1991044"/>
              <a:gd name="connsiteY2" fmla="*/ 135702 h 1185315"/>
              <a:gd name="connsiteX3" fmla="*/ 1794076 w 1991044"/>
              <a:gd name="connsiteY3" fmla="*/ 957505 h 1185315"/>
              <a:gd name="connsiteX4" fmla="*/ 555584 w 1991044"/>
              <a:gd name="connsiteY4" fmla="*/ 1177423 h 1185315"/>
              <a:gd name="connsiteX5" fmla="*/ 219919 w 1991044"/>
              <a:gd name="connsiteY5" fmla="*/ 749160 h 1185315"/>
              <a:gd name="connsiteX6" fmla="*/ 138896 w 1991044"/>
              <a:gd name="connsiteY6" fmla="*/ 286172 h 1185315"/>
              <a:gd name="connsiteX0" fmla="*/ 0 w 1987521"/>
              <a:gd name="connsiteY0" fmla="*/ 575539 h 1084675"/>
              <a:gd name="connsiteX1" fmla="*/ 671331 w 1987521"/>
              <a:gd name="connsiteY1" fmla="*/ 43104 h 1084675"/>
              <a:gd name="connsiteX2" fmla="*/ 1875098 w 1987521"/>
              <a:gd name="connsiteY2" fmla="*/ 135702 h 1084675"/>
              <a:gd name="connsiteX3" fmla="*/ 1794076 w 1987521"/>
              <a:gd name="connsiteY3" fmla="*/ 957505 h 1084675"/>
              <a:gd name="connsiteX4" fmla="*/ 625032 w 1987521"/>
              <a:gd name="connsiteY4" fmla="*/ 1061676 h 1084675"/>
              <a:gd name="connsiteX5" fmla="*/ 219919 w 1987521"/>
              <a:gd name="connsiteY5" fmla="*/ 749160 h 1084675"/>
              <a:gd name="connsiteX6" fmla="*/ 138896 w 1987521"/>
              <a:gd name="connsiteY6" fmla="*/ 286172 h 108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521" h="1084675">
                <a:moveTo>
                  <a:pt x="0" y="575539"/>
                </a:moveTo>
                <a:cubicBezTo>
                  <a:pt x="193875" y="346939"/>
                  <a:pt x="358815" y="116410"/>
                  <a:pt x="671331" y="43104"/>
                </a:cubicBezTo>
                <a:cubicBezTo>
                  <a:pt x="983847" y="-30202"/>
                  <a:pt x="1687974" y="-16698"/>
                  <a:pt x="1875098" y="135702"/>
                </a:cubicBezTo>
                <a:cubicBezTo>
                  <a:pt x="2062222" y="288102"/>
                  <a:pt x="2002420" y="803176"/>
                  <a:pt x="1794076" y="957505"/>
                </a:cubicBezTo>
                <a:cubicBezTo>
                  <a:pt x="1585732" y="1111834"/>
                  <a:pt x="887392" y="1096400"/>
                  <a:pt x="625032" y="1061676"/>
                </a:cubicBezTo>
                <a:cubicBezTo>
                  <a:pt x="362673" y="1026952"/>
                  <a:pt x="289367" y="897702"/>
                  <a:pt x="219919" y="749160"/>
                </a:cubicBezTo>
                <a:cubicBezTo>
                  <a:pt x="150471" y="600618"/>
                  <a:pt x="144683" y="443395"/>
                  <a:pt x="138896" y="286172"/>
                </a:cubicBezTo>
              </a:path>
            </a:pathLst>
          </a:cu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41E767F-B4A0-4483-AD02-010BF9A15AD6}"/>
              </a:ext>
            </a:extLst>
          </p:cNvPr>
          <p:cNvSpPr/>
          <p:nvPr/>
        </p:nvSpPr>
        <p:spPr>
          <a:xfrm>
            <a:off x="5620916" y="4319643"/>
            <a:ext cx="1792596" cy="898995"/>
          </a:xfrm>
          <a:custGeom>
            <a:avLst/>
            <a:gdLst>
              <a:gd name="connsiteX0" fmla="*/ 0 w 1824599"/>
              <a:gd name="connsiteY0" fmla="*/ 579197 h 1186701"/>
              <a:gd name="connsiteX1" fmla="*/ 671331 w 1824599"/>
              <a:gd name="connsiteY1" fmla="*/ 46762 h 1186701"/>
              <a:gd name="connsiteX2" fmla="*/ 1701478 w 1824599"/>
              <a:gd name="connsiteY2" fmla="*/ 127785 h 1186701"/>
              <a:gd name="connsiteX3" fmla="*/ 1678329 w 1824599"/>
              <a:gd name="connsiteY3" fmla="*/ 938013 h 1186701"/>
              <a:gd name="connsiteX4" fmla="*/ 555584 w 1824599"/>
              <a:gd name="connsiteY4" fmla="*/ 1181081 h 1186701"/>
              <a:gd name="connsiteX5" fmla="*/ 219919 w 1824599"/>
              <a:gd name="connsiteY5" fmla="*/ 752818 h 1186701"/>
              <a:gd name="connsiteX6" fmla="*/ 138896 w 1824599"/>
              <a:gd name="connsiteY6" fmla="*/ 289830 h 1186701"/>
              <a:gd name="connsiteX0" fmla="*/ 0 w 1948183"/>
              <a:gd name="connsiteY0" fmla="*/ 574519 h 1181948"/>
              <a:gd name="connsiteX1" fmla="*/ 671331 w 1948183"/>
              <a:gd name="connsiteY1" fmla="*/ 42084 h 1181948"/>
              <a:gd name="connsiteX2" fmla="*/ 1875098 w 1948183"/>
              <a:gd name="connsiteY2" fmla="*/ 134682 h 1181948"/>
              <a:gd name="connsiteX3" fmla="*/ 1678329 w 1948183"/>
              <a:gd name="connsiteY3" fmla="*/ 933335 h 1181948"/>
              <a:gd name="connsiteX4" fmla="*/ 555584 w 1948183"/>
              <a:gd name="connsiteY4" fmla="*/ 1176403 h 1181948"/>
              <a:gd name="connsiteX5" fmla="*/ 219919 w 1948183"/>
              <a:gd name="connsiteY5" fmla="*/ 748140 h 1181948"/>
              <a:gd name="connsiteX6" fmla="*/ 138896 w 1948183"/>
              <a:gd name="connsiteY6" fmla="*/ 285152 h 1181948"/>
              <a:gd name="connsiteX0" fmla="*/ 0 w 1991044"/>
              <a:gd name="connsiteY0" fmla="*/ 575539 h 1185315"/>
              <a:gd name="connsiteX1" fmla="*/ 671331 w 1991044"/>
              <a:gd name="connsiteY1" fmla="*/ 43104 h 1185315"/>
              <a:gd name="connsiteX2" fmla="*/ 1875098 w 1991044"/>
              <a:gd name="connsiteY2" fmla="*/ 135702 h 1185315"/>
              <a:gd name="connsiteX3" fmla="*/ 1794076 w 1991044"/>
              <a:gd name="connsiteY3" fmla="*/ 957505 h 1185315"/>
              <a:gd name="connsiteX4" fmla="*/ 555584 w 1991044"/>
              <a:gd name="connsiteY4" fmla="*/ 1177423 h 1185315"/>
              <a:gd name="connsiteX5" fmla="*/ 219919 w 1991044"/>
              <a:gd name="connsiteY5" fmla="*/ 749160 h 1185315"/>
              <a:gd name="connsiteX6" fmla="*/ 138896 w 1991044"/>
              <a:gd name="connsiteY6" fmla="*/ 286172 h 1185315"/>
              <a:gd name="connsiteX0" fmla="*/ 0 w 1987521"/>
              <a:gd name="connsiteY0" fmla="*/ 575539 h 1084675"/>
              <a:gd name="connsiteX1" fmla="*/ 671331 w 1987521"/>
              <a:gd name="connsiteY1" fmla="*/ 43104 h 1084675"/>
              <a:gd name="connsiteX2" fmla="*/ 1875098 w 1987521"/>
              <a:gd name="connsiteY2" fmla="*/ 135702 h 1084675"/>
              <a:gd name="connsiteX3" fmla="*/ 1794076 w 1987521"/>
              <a:gd name="connsiteY3" fmla="*/ 957505 h 1084675"/>
              <a:gd name="connsiteX4" fmla="*/ 625032 w 1987521"/>
              <a:gd name="connsiteY4" fmla="*/ 1061676 h 1084675"/>
              <a:gd name="connsiteX5" fmla="*/ 219919 w 1987521"/>
              <a:gd name="connsiteY5" fmla="*/ 749160 h 1084675"/>
              <a:gd name="connsiteX6" fmla="*/ 138896 w 1987521"/>
              <a:gd name="connsiteY6" fmla="*/ 286172 h 1084675"/>
              <a:gd name="connsiteX0" fmla="*/ 0 w 1987521"/>
              <a:gd name="connsiteY0" fmla="*/ 575539 h 1084675"/>
              <a:gd name="connsiteX1" fmla="*/ 671331 w 1987521"/>
              <a:gd name="connsiteY1" fmla="*/ 43104 h 1084675"/>
              <a:gd name="connsiteX2" fmla="*/ 1875098 w 1987521"/>
              <a:gd name="connsiteY2" fmla="*/ 135702 h 1084675"/>
              <a:gd name="connsiteX3" fmla="*/ 1794076 w 1987521"/>
              <a:gd name="connsiteY3" fmla="*/ 957505 h 1084675"/>
              <a:gd name="connsiteX4" fmla="*/ 625032 w 1987521"/>
              <a:gd name="connsiteY4" fmla="*/ 1061676 h 1084675"/>
              <a:gd name="connsiteX5" fmla="*/ 219919 w 1987521"/>
              <a:gd name="connsiteY5" fmla="*/ 749160 h 1084675"/>
              <a:gd name="connsiteX6" fmla="*/ 126915 w 1987521"/>
              <a:gd name="connsiteY6" fmla="*/ 100977 h 1084675"/>
              <a:gd name="connsiteX0" fmla="*/ 0 w 1987521"/>
              <a:gd name="connsiteY0" fmla="*/ 494059 h 1003195"/>
              <a:gd name="connsiteX1" fmla="*/ 671331 w 1987521"/>
              <a:gd name="connsiteY1" fmla="*/ 123670 h 1003195"/>
              <a:gd name="connsiteX2" fmla="*/ 1875098 w 1987521"/>
              <a:gd name="connsiteY2" fmla="*/ 54222 h 1003195"/>
              <a:gd name="connsiteX3" fmla="*/ 1794076 w 1987521"/>
              <a:gd name="connsiteY3" fmla="*/ 876025 h 1003195"/>
              <a:gd name="connsiteX4" fmla="*/ 625032 w 1987521"/>
              <a:gd name="connsiteY4" fmla="*/ 980196 h 1003195"/>
              <a:gd name="connsiteX5" fmla="*/ 219919 w 1987521"/>
              <a:gd name="connsiteY5" fmla="*/ 667680 h 1003195"/>
              <a:gd name="connsiteX6" fmla="*/ 126915 w 1987521"/>
              <a:gd name="connsiteY6" fmla="*/ 19497 h 1003195"/>
              <a:gd name="connsiteX0" fmla="*/ 0 w 1949427"/>
              <a:gd name="connsiteY0" fmla="*/ 474562 h 978347"/>
              <a:gd name="connsiteX1" fmla="*/ 671331 w 1949427"/>
              <a:gd name="connsiteY1" fmla="*/ 104173 h 978347"/>
              <a:gd name="connsiteX2" fmla="*/ 1815197 w 1949427"/>
              <a:gd name="connsiteY2" fmla="*/ 173621 h 978347"/>
              <a:gd name="connsiteX3" fmla="*/ 1794076 w 1949427"/>
              <a:gd name="connsiteY3" fmla="*/ 856528 h 978347"/>
              <a:gd name="connsiteX4" fmla="*/ 625032 w 1949427"/>
              <a:gd name="connsiteY4" fmla="*/ 960699 h 978347"/>
              <a:gd name="connsiteX5" fmla="*/ 219919 w 1949427"/>
              <a:gd name="connsiteY5" fmla="*/ 648183 h 978347"/>
              <a:gd name="connsiteX6" fmla="*/ 126915 w 1949427"/>
              <a:gd name="connsiteY6" fmla="*/ 0 h 978347"/>
              <a:gd name="connsiteX0" fmla="*/ 0 w 1948710"/>
              <a:gd name="connsiteY0" fmla="*/ 474562 h 931904"/>
              <a:gd name="connsiteX1" fmla="*/ 671331 w 1948710"/>
              <a:gd name="connsiteY1" fmla="*/ 104173 h 931904"/>
              <a:gd name="connsiteX2" fmla="*/ 1815197 w 1948710"/>
              <a:gd name="connsiteY2" fmla="*/ 173621 h 931904"/>
              <a:gd name="connsiteX3" fmla="*/ 1794076 w 1948710"/>
              <a:gd name="connsiteY3" fmla="*/ 856528 h 931904"/>
              <a:gd name="connsiteX4" fmla="*/ 637013 w 1948710"/>
              <a:gd name="connsiteY4" fmla="*/ 891251 h 931904"/>
              <a:gd name="connsiteX5" fmla="*/ 219919 w 1948710"/>
              <a:gd name="connsiteY5" fmla="*/ 648183 h 931904"/>
              <a:gd name="connsiteX6" fmla="*/ 126915 w 1948710"/>
              <a:gd name="connsiteY6" fmla="*/ 0 h 931904"/>
              <a:gd name="connsiteX0" fmla="*/ 0 w 1855404"/>
              <a:gd name="connsiteY0" fmla="*/ 474562 h 898995"/>
              <a:gd name="connsiteX1" fmla="*/ 671331 w 1855404"/>
              <a:gd name="connsiteY1" fmla="*/ 104173 h 898995"/>
              <a:gd name="connsiteX2" fmla="*/ 1815197 w 1855404"/>
              <a:gd name="connsiteY2" fmla="*/ 173621 h 898995"/>
              <a:gd name="connsiteX3" fmla="*/ 1506550 w 1855404"/>
              <a:gd name="connsiteY3" fmla="*/ 775505 h 898995"/>
              <a:gd name="connsiteX4" fmla="*/ 637013 w 1855404"/>
              <a:gd name="connsiteY4" fmla="*/ 891251 h 898995"/>
              <a:gd name="connsiteX5" fmla="*/ 219919 w 1855404"/>
              <a:gd name="connsiteY5" fmla="*/ 648183 h 898995"/>
              <a:gd name="connsiteX6" fmla="*/ 126915 w 1855404"/>
              <a:gd name="connsiteY6" fmla="*/ 0 h 89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5404" h="898995">
                <a:moveTo>
                  <a:pt x="0" y="474562"/>
                </a:moveTo>
                <a:cubicBezTo>
                  <a:pt x="193875" y="245962"/>
                  <a:pt x="368798" y="154330"/>
                  <a:pt x="671331" y="104173"/>
                </a:cubicBezTo>
                <a:cubicBezTo>
                  <a:pt x="973864" y="54016"/>
                  <a:pt x="1675994" y="61732"/>
                  <a:pt x="1815197" y="173621"/>
                </a:cubicBezTo>
                <a:cubicBezTo>
                  <a:pt x="1954400" y="285510"/>
                  <a:pt x="1702914" y="655900"/>
                  <a:pt x="1506550" y="775505"/>
                </a:cubicBezTo>
                <a:cubicBezTo>
                  <a:pt x="1310186" y="895110"/>
                  <a:pt x="851452" y="912471"/>
                  <a:pt x="637013" y="891251"/>
                </a:cubicBezTo>
                <a:cubicBezTo>
                  <a:pt x="422575" y="870031"/>
                  <a:pt x="289367" y="796725"/>
                  <a:pt x="219919" y="648183"/>
                </a:cubicBezTo>
                <a:cubicBezTo>
                  <a:pt x="150471" y="499641"/>
                  <a:pt x="132702" y="157223"/>
                  <a:pt x="126915" y="0"/>
                </a:cubicBezTo>
              </a:path>
            </a:pathLst>
          </a:cu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5A73067D-D747-4DE4-A496-51941F256971}"/>
              </a:ext>
            </a:extLst>
          </p:cNvPr>
          <p:cNvSpPr/>
          <p:nvPr/>
        </p:nvSpPr>
        <p:spPr>
          <a:xfrm>
            <a:off x="7430090" y="4328590"/>
            <a:ext cx="1794086" cy="1009173"/>
          </a:xfrm>
          <a:custGeom>
            <a:avLst/>
            <a:gdLst>
              <a:gd name="connsiteX0" fmla="*/ 0 w 1824599"/>
              <a:gd name="connsiteY0" fmla="*/ 579197 h 1186701"/>
              <a:gd name="connsiteX1" fmla="*/ 671331 w 1824599"/>
              <a:gd name="connsiteY1" fmla="*/ 46762 h 1186701"/>
              <a:gd name="connsiteX2" fmla="*/ 1701478 w 1824599"/>
              <a:gd name="connsiteY2" fmla="*/ 127785 h 1186701"/>
              <a:gd name="connsiteX3" fmla="*/ 1678329 w 1824599"/>
              <a:gd name="connsiteY3" fmla="*/ 938013 h 1186701"/>
              <a:gd name="connsiteX4" fmla="*/ 555584 w 1824599"/>
              <a:gd name="connsiteY4" fmla="*/ 1181081 h 1186701"/>
              <a:gd name="connsiteX5" fmla="*/ 219919 w 1824599"/>
              <a:gd name="connsiteY5" fmla="*/ 752818 h 1186701"/>
              <a:gd name="connsiteX6" fmla="*/ 138896 w 1824599"/>
              <a:gd name="connsiteY6" fmla="*/ 289830 h 1186701"/>
              <a:gd name="connsiteX0" fmla="*/ 0 w 1948183"/>
              <a:gd name="connsiteY0" fmla="*/ 574519 h 1181948"/>
              <a:gd name="connsiteX1" fmla="*/ 671331 w 1948183"/>
              <a:gd name="connsiteY1" fmla="*/ 42084 h 1181948"/>
              <a:gd name="connsiteX2" fmla="*/ 1875098 w 1948183"/>
              <a:gd name="connsiteY2" fmla="*/ 134682 h 1181948"/>
              <a:gd name="connsiteX3" fmla="*/ 1678329 w 1948183"/>
              <a:gd name="connsiteY3" fmla="*/ 933335 h 1181948"/>
              <a:gd name="connsiteX4" fmla="*/ 555584 w 1948183"/>
              <a:gd name="connsiteY4" fmla="*/ 1176403 h 1181948"/>
              <a:gd name="connsiteX5" fmla="*/ 219919 w 1948183"/>
              <a:gd name="connsiteY5" fmla="*/ 748140 h 1181948"/>
              <a:gd name="connsiteX6" fmla="*/ 138896 w 1948183"/>
              <a:gd name="connsiteY6" fmla="*/ 285152 h 1181948"/>
              <a:gd name="connsiteX0" fmla="*/ 0 w 1991044"/>
              <a:gd name="connsiteY0" fmla="*/ 575539 h 1185315"/>
              <a:gd name="connsiteX1" fmla="*/ 671331 w 1991044"/>
              <a:gd name="connsiteY1" fmla="*/ 43104 h 1185315"/>
              <a:gd name="connsiteX2" fmla="*/ 1875098 w 1991044"/>
              <a:gd name="connsiteY2" fmla="*/ 135702 h 1185315"/>
              <a:gd name="connsiteX3" fmla="*/ 1794076 w 1991044"/>
              <a:gd name="connsiteY3" fmla="*/ 957505 h 1185315"/>
              <a:gd name="connsiteX4" fmla="*/ 555584 w 1991044"/>
              <a:gd name="connsiteY4" fmla="*/ 1177423 h 1185315"/>
              <a:gd name="connsiteX5" fmla="*/ 219919 w 1991044"/>
              <a:gd name="connsiteY5" fmla="*/ 749160 h 1185315"/>
              <a:gd name="connsiteX6" fmla="*/ 138896 w 1991044"/>
              <a:gd name="connsiteY6" fmla="*/ 286172 h 1185315"/>
              <a:gd name="connsiteX0" fmla="*/ 0 w 1987521"/>
              <a:gd name="connsiteY0" fmla="*/ 575539 h 1084675"/>
              <a:gd name="connsiteX1" fmla="*/ 671331 w 1987521"/>
              <a:gd name="connsiteY1" fmla="*/ 43104 h 1084675"/>
              <a:gd name="connsiteX2" fmla="*/ 1875098 w 1987521"/>
              <a:gd name="connsiteY2" fmla="*/ 135702 h 1084675"/>
              <a:gd name="connsiteX3" fmla="*/ 1794076 w 1987521"/>
              <a:gd name="connsiteY3" fmla="*/ 957505 h 1084675"/>
              <a:gd name="connsiteX4" fmla="*/ 625032 w 1987521"/>
              <a:gd name="connsiteY4" fmla="*/ 1061676 h 1084675"/>
              <a:gd name="connsiteX5" fmla="*/ 219919 w 1987521"/>
              <a:gd name="connsiteY5" fmla="*/ 749160 h 1084675"/>
              <a:gd name="connsiteX6" fmla="*/ 138896 w 1987521"/>
              <a:gd name="connsiteY6" fmla="*/ 286172 h 1084675"/>
              <a:gd name="connsiteX0" fmla="*/ 0 w 1987521"/>
              <a:gd name="connsiteY0" fmla="*/ 575539 h 1084675"/>
              <a:gd name="connsiteX1" fmla="*/ 671331 w 1987521"/>
              <a:gd name="connsiteY1" fmla="*/ 43104 h 1084675"/>
              <a:gd name="connsiteX2" fmla="*/ 1875098 w 1987521"/>
              <a:gd name="connsiteY2" fmla="*/ 135702 h 1084675"/>
              <a:gd name="connsiteX3" fmla="*/ 1794076 w 1987521"/>
              <a:gd name="connsiteY3" fmla="*/ 957505 h 1084675"/>
              <a:gd name="connsiteX4" fmla="*/ 625032 w 1987521"/>
              <a:gd name="connsiteY4" fmla="*/ 1061676 h 1084675"/>
              <a:gd name="connsiteX5" fmla="*/ 219919 w 1987521"/>
              <a:gd name="connsiteY5" fmla="*/ 749160 h 1084675"/>
              <a:gd name="connsiteX6" fmla="*/ 126915 w 1987521"/>
              <a:gd name="connsiteY6" fmla="*/ 100977 h 1084675"/>
              <a:gd name="connsiteX0" fmla="*/ 0 w 1987521"/>
              <a:gd name="connsiteY0" fmla="*/ 494059 h 1003195"/>
              <a:gd name="connsiteX1" fmla="*/ 671331 w 1987521"/>
              <a:gd name="connsiteY1" fmla="*/ 123670 h 1003195"/>
              <a:gd name="connsiteX2" fmla="*/ 1875098 w 1987521"/>
              <a:gd name="connsiteY2" fmla="*/ 54222 h 1003195"/>
              <a:gd name="connsiteX3" fmla="*/ 1794076 w 1987521"/>
              <a:gd name="connsiteY3" fmla="*/ 876025 h 1003195"/>
              <a:gd name="connsiteX4" fmla="*/ 625032 w 1987521"/>
              <a:gd name="connsiteY4" fmla="*/ 980196 h 1003195"/>
              <a:gd name="connsiteX5" fmla="*/ 219919 w 1987521"/>
              <a:gd name="connsiteY5" fmla="*/ 667680 h 1003195"/>
              <a:gd name="connsiteX6" fmla="*/ 126915 w 1987521"/>
              <a:gd name="connsiteY6" fmla="*/ 19497 h 1003195"/>
              <a:gd name="connsiteX0" fmla="*/ 0 w 1949427"/>
              <a:gd name="connsiteY0" fmla="*/ 474562 h 978347"/>
              <a:gd name="connsiteX1" fmla="*/ 671331 w 1949427"/>
              <a:gd name="connsiteY1" fmla="*/ 104173 h 978347"/>
              <a:gd name="connsiteX2" fmla="*/ 1815197 w 1949427"/>
              <a:gd name="connsiteY2" fmla="*/ 173621 h 978347"/>
              <a:gd name="connsiteX3" fmla="*/ 1794076 w 1949427"/>
              <a:gd name="connsiteY3" fmla="*/ 856528 h 978347"/>
              <a:gd name="connsiteX4" fmla="*/ 625032 w 1949427"/>
              <a:gd name="connsiteY4" fmla="*/ 960699 h 978347"/>
              <a:gd name="connsiteX5" fmla="*/ 219919 w 1949427"/>
              <a:gd name="connsiteY5" fmla="*/ 648183 h 978347"/>
              <a:gd name="connsiteX6" fmla="*/ 126915 w 1949427"/>
              <a:gd name="connsiteY6" fmla="*/ 0 h 978347"/>
              <a:gd name="connsiteX0" fmla="*/ 0 w 1948710"/>
              <a:gd name="connsiteY0" fmla="*/ 474562 h 931904"/>
              <a:gd name="connsiteX1" fmla="*/ 671331 w 1948710"/>
              <a:gd name="connsiteY1" fmla="*/ 104173 h 931904"/>
              <a:gd name="connsiteX2" fmla="*/ 1815197 w 1948710"/>
              <a:gd name="connsiteY2" fmla="*/ 173621 h 931904"/>
              <a:gd name="connsiteX3" fmla="*/ 1794076 w 1948710"/>
              <a:gd name="connsiteY3" fmla="*/ 856528 h 931904"/>
              <a:gd name="connsiteX4" fmla="*/ 637013 w 1948710"/>
              <a:gd name="connsiteY4" fmla="*/ 891251 h 931904"/>
              <a:gd name="connsiteX5" fmla="*/ 219919 w 1948710"/>
              <a:gd name="connsiteY5" fmla="*/ 648183 h 931904"/>
              <a:gd name="connsiteX6" fmla="*/ 126915 w 1948710"/>
              <a:gd name="connsiteY6" fmla="*/ 0 h 931904"/>
              <a:gd name="connsiteX0" fmla="*/ 0 w 1855404"/>
              <a:gd name="connsiteY0" fmla="*/ 474562 h 898995"/>
              <a:gd name="connsiteX1" fmla="*/ 671331 w 1855404"/>
              <a:gd name="connsiteY1" fmla="*/ 104173 h 898995"/>
              <a:gd name="connsiteX2" fmla="*/ 1815197 w 1855404"/>
              <a:gd name="connsiteY2" fmla="*/ 173621 h 898995"/>
              <a:gd name="connsiteX3" fmla="*/ 1506550 w 1855404"/>
              <a:gd name="connsiteY3" fmla="*/ 775505 h 898995"/>
              <a:gd name="connsiteX4" fmla="*/ 637013 w 1855404"/>
              <a:gd name="connsiteY4" fmla="*/ 891251 h 898995"/>
              <a:gd name="connsiteX5" fmla="*/ 219919 w 1855404"/>
              <a:gd name="connsiteY5" fmla="*/ 648183 h 898995"/>
              <a:gd name="connsiteX6" fmla="*/ 126915 w 1855404"/>
              <a:gd name="connsiteY6" fmla="*/ 0 h 898995"/>
              <a:gd name="connsiteX0" fmla="*/ 0 w 1856946"/>
              <a:gd name="connsiteY0" fmla="*/ 531668 h 956101"/>
              <a:gd name="connsiteX1" fmla="*/ 647371 w 1856946"/>
              <a:gd name="connsiteY1" fmla="*/ 10808 h 956101"/>
              <a:gd name="connsiteX2" fmla="*/ 1815197 w 1856946"/>
              <a:gd name="connsiteY2" fmla="*/ 230727 h 956101"/>
              <a:gd name="connsiteX3" fmla="*/ 1506550 w 1856946"/>
              <a:gd name="connsiteY3" fmla="*/ 832611 h 956101"/>
              <a:gd name="connsiteX4" fmla="*/ 637013 w 1856946"/>
              <a:gd name="connsiteY4" fmla="*/ 948357 h 956101"/>
              <a:gd name="connsiteX5" fmla="*/ 219919 w 1856946"/>
              <a:gd name="connsiteY5" fmla="*/ 705289 h 956101"/>
              <a:gd name="connsiteX6" fmla="*/ 126915 w 1856946"/>
              <a:gd name="connsiteY6" fmla="*/ 57106 h 956101"/>
              <a:gd name="connsiteX0" fmla="*/ 0 w 1856946"/>
              <a:gd name="connsiteY0" fmla="*/ 551533 h 978516"/>
              <a:gd name="connsiteX1" fmla="*/ 647371 w 1856946"/>
              <a:gd name="connsiteY1" fmla="*/ 30673 h 978516"/>
              <a:gd name="connsiteX2" fmla="*/ 1815197 w 1856946"/>
              <a:gd name="connsiteY2" fmla="*/ 146420 h 978516"/>
              <a:gd name="connsiteX3" fmla="*/ 1506550 w 1856946"/>
              <a:gd name="connsiteY3" fmla="*/ 852476 h 978516"/>
              <a:gd name="connsiteX4" fmla="*/ 637013 w 1856946"/>
              <a:gd name="connsiteY4" fmla="*/ 968222 h 978516"/>
              <a:gd name="connsiteX5" fmla="*/ 219919 w 1856946"/>
              <a:gd name="connsiteY5" fmla="*/ 725154 h 978516"/>
              <a:gd name="connsiteX6" fmla="*/ 126915 w 1856946"/>
              <a:gd name="connsiteY6" fmla="*/ 76971 h 978516"/>
              <a:gd name="connsiteX0" fmla="*/ 0 w 1856946"/>
              <a:gd name="connsiteY0" fmla="*/ 551533 h 1009173"/>
              <a:gd name="connsiteX1" fmla="*/ 647371 w 1856946"/>
              <a:gd name="connsiteY1" fmla="*/ 30673 h 1009173"/>
              <a:gd name="connsiteX2" fmla="*/ 1815197 w 1856946"/>
              <a:gd name="connsiteY2" fmla="*/ 146420 h 1009173"/>
              <a:gd name="connsiteX3" fmla="*/ 1506550 w 1856946"/>
              <a:gd name="connsiteY3" fmla="*/ 852476 h 1009173"/>
              <a:gd name="connsiteX4" fmla="*/ 637013 w 1856946"/>
              <a:gd name="connsiteY4" fmla="*/ 1002946 h 1009173"/>
              <a:gd name="connsiteX5" fmla="*/ 219919 w 1856946"/>
              <a:gd name="connsiteY5" fmla="*/ 725154 h 1009173"/>
              <a:gd name="connsiteX6" fmla="*/ 126915 w 1856946"/>
              <a:gd name="connsiteY6" fmla="*/ 76971 h 100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6946" h="1009173">
                <a:moveTo>
                  <a:pt x="0" y="551533"/>
                </a:moveTo>
                <a:cubicBezTo>
                  <a:pt x="193875" y="322933"/>
                  <a:pt x="344838" y="98192"/>
                  <a:pt x="647371" y="30673"/>
                </a:cubicBezTo>
                <a:cubicBezTo>
                  <a:pt x="949904" y="-36846"/>
                  <a:pt x="1672001" y="9453"/>
                  <a:pt x="1815197" y="146420"/>
                </a:cubicBezTo>
                <a:cubicBezTo>
                  <a:pt x="1958393" y="283387"/>
                  <a:pt x="1702914" y="709722"/>
                  <a:pt x="1506550" y="852476"/>
                </a:cubicBezTo>
                <a:cubicBezTo>
                  <a:pt x="1310186" y="995230"/>
                  <a:pt x="851452" y="1024166"/>
                  <a:pt x="637013" y="1002946"/>
                </a:cubicBezTo>
                <a:cubicBezTo>
                  <a:pt x="422575" y="981726"/>
                  <a:pt x="289367" y="873696"/>
                  <a:pt x="219919" y="725154"/>
                </a:cubicBezTo>
                <a:cubicBezTo>
                  <a:pt x="150471" y="576612"/>
                  <a:pt x="132702" y="234194"/>
                  <a:pt x="126915" y="76971"/>
                </a:cubicBezTo>
              </a:path>
            </a:pathLst>
          </a:cu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B212DC6-69BA-427F-9906-2DDE6B5889E5}"/>
              </a:ext>
            </a:extLst>
          </p:cNvPr>
          <p:cNvSpPr txBox="1"/>
          <p:nvPr/>
        </p:nvSpPr>
        <p:spPr>
          <a:xfrm>
            <a:off x="3181243" y="5565545"/>
            <a:ext cx="5328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Multiple Round of Communication </a:t>
            </a:r>
          </a:p>
        </p:txBody>
      </p:sp>
    </p:spTree>
    <p:extLst>
      <p:ext uri="{BB962C8B-B14F-4D97-AF65-F5344CB8AC3E}">
        <p14:creationId xmlns:p14="http://schemas.microsoft.com/office/powerpoint/2010/main" val="394150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"/>
                            </p:stCondLst>
                            <p:childTnLst>
                              <p:par>
                                <p:cTn id="10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62" grpId="0"/>
      <p:bldP spid="63" grpId="0"/>
      <p:bldP spid="12" grpId="0" animBg="1"/>
      <p:bldP spid="15" grpId="0" animBg="1"/>
      <p:bldP spid="74" grpId="0" animBg="1"/>
      <p:bldP spid="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19446"/>
            <a:ext cx="10515600" cy="2311338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Parameters, Elements, 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Components of a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Permissioned Blochchains</a:t>
            </a:r>
            <a:endParaRPr lang="en-US" altLang="en-US" sz="4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51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51D165E-3D39-4A94-B4B6-051FA3BB8C91}"/>
              </a:ext>
            </a:extLst>
          </p:cNvPr>
          <p:cNvGrpSpPr/>
          <p:nvPr/>
        </p:nvGrpSpPr>
        <p:grpSpPr>
          <a:xfrm>
            <a:off x="726449" y="1017910"/>
            <a:ext cx="2978701" cy="2057094"/>
            <a:chOff x="726449" y="1017910"/>
            <a:chExt cx="2978701" cy="2057094"/>
          </a:xfrm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2DD0A22-A777-4BCC-B523-F03939869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1862" y="1017910"/>
              <a:ext cx="1752621" cy="136725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9BEA09F-13E6-405D-A944-D25583CC132D}"/>
                </a:ext>
              </a:extLst>
            </p:cNvPr>
            <p:cNvSpPr txBox="1"/>
            <p:nvPr/>
          </p:nvSpPr>
          <p:spPr>
            <a:xfrm>
              <a:off x="726449" y="2613339"/>
              <a:ext cx="29787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latin typeface="Palatino Linotype" panose="02040502050505030304" pitchFamily="18" charset="0"/>
                </a:rPr>
                <a:t>Message Processing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10F7B92-640B-4872-85D6-80EAC1A183DB}"/>
              </a:ext>
            </a:extLst>
          </p:cNvPr>
          <p:cNvGrpSpPr/>
          <p:nvPr/>
        </p:nvGrpSpPr>
        <p:grpSpPr>
          <a:xfrm>
            <a:off x="4845918" y="210989"/>
            <a:ext cx="2236510" cy="2402350"/>
            <a:chOff x="4845918" y="210989"/>
            <a:chExt cx="2236510" cy="240235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E11BB26-A726-44DD-A159-FC15F52DB209}"/>
                </a:ext>
              </a:extLst>
            </p:cNvPr>
            <p:cNvSpPr txBox="1"/>
            <p:nvPr/>
          </p:nvSpPr>
          <p:spPr>
            <a:xfrm>
              <a:off x="4845918" y="2151674"/>
              <a:ext cx="2236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Palatino Linotype" panose="02040502050505030304" pitchFamily="18" charset="0"/>
                </a:rPr>
                <a:t>Parallelization</a:t>
              </a:r>
            </a:p>
          </p:txBody>
        </p:sp>
        <p:pic>
          <p:nvPicPr>
            <p:cNvPr id="12" name="Picture 11" descr="A picture containing circuit, plate&#10;&#10;Description automatically generated">
              <a:extLst>
                <a:ext uri="{FF2B5EF4-FFF2-40B4-BE49-F238E27FC236}">
                  <a16:creationId xmlns:a16="http://schemas.microsoft.com/office/drawing/2014/main" id="{37FFED62-B32F-4588-90EA-D4AD59648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9246" y="210989"/>
              <a:ext cx="1912081" cy="1912081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AF2C9BA-F72A-4E11-85FC-6DD4ABD9F5DA}"/>
              </a:ext>
            </a:extLst>
          </p:cNvPr>
          <p:cNvGrpSpPr/>
          <p:nvPr/>
        </p:nvGrpSpPr>
        <p:grpSpPr>
          <a:xfrm>
            <a:off x="9299772" y="488665"/>
            <a:ext cx="1717340" cy="2124674"/>
            <a:chOff x="9299772" y="488665"/>
            <a:chExt cx="1717340" cy="212467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0321AF-697B-4F48-8756-9E87BC6D9AD4}"/>
                </a:ext>
              </a:extLst>
            </p:cNvPr>
            <p:cNvSpPr txBox="1"/>
            <p:nvPr/>
          </p:nvSpPr>
          <p:spPr>
            <a:xfrm>
              <a:off x="9450658" y="2151674"/>
              <a:ext cx="15664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Palatino Linotype" panose="02040502050505030304" pitchFamily="18" charset="0"/>
                </a:rPr>
                <a:t>Execution</a:t>
              </a:r>
            </a:p>
          </p:txBody>
        </p:sp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F4F73170-B1C9-4C91-8E38-875211F1D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99772" y="488665"/>
              <a:ext cx="1566455" cy="1566455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8D96E6B-CCB4-4189-A486-305686E77477}"/>
              </a:ext>
            </a:extLst>
          </p:cNvPr>
          <p:cNvGrpSpPr/>
          <p:nvPr/>
        </p:nvGrpSpPr>
        <p:grpSpPr>
          <a:xfrm>
            <a:off x="833441" y="3730084"/>
            <a:ext cx="1592757" cy="2240662"/>
            <a:chOff x="833441" y="3730084"/>
            <a:chExt cx="1592757" cy="224066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9AC8EF-F472-49E1-922D-8932ED491EF0}"/>
                </a:ext>
              </a:extLst>
            </p:cNvPr>
            <p:cNvSpPr txBox="1"/>
            <p:nvPr/>
          </p:nvSpPr>
          <p:spPr>
            <a:xfrm>
              <a:off x="833441" y="5509081"/>
              <a:ext cx="1585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25000"/>
                    </a:schemeClr>
                  </a:solidFill>
                  <a:latin typeface="Palatino Linotype" panose="02040502050505030304" pitchFamily="18" charset="0"/>
                </a:rPr>
                <a:t>Queueing</a:t>
              </a:r>
            </a:p>
          </p:txBody>
        </p:sp>
        <p:pic>
          <p:nvPicPr>
            <p:cNvPr id="25" name="Picture 24" descr="A picture containing tree&#10;&#10;Description automatically generated">
              <a:extLst>
                <a:ext uri="{FF2B5EF4-FFF2-40B4-BE49-F238E27FC236}">
                  <a16:creationId xmlns:a16="http://schemas.microsoft.com/office/drawing/2014/main" id="{316DFFAA-7BA2-410E-B829-14462624C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441" y="3730084"/>
              <a:ext cx="1592757" cy="159275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5EB65F5-4B32-4486-BA54-826B5D9D206B}"/>
              </a:ext>
            </a:extLst>
          </p:cNvPr>
          <p:cNvGrpSpPr/>
          <p:nvPr/>
        </p:nvGrpSpPr>
        <p:grpSpPr>
          <a:xfrm>
            <a:off x="3999727" y="3665782"/>
            <a:ext cx="2159566" cy="2238552"/>
            <a:chOff x="3999727" y="3665782"/>
            <a:chExt cx="2159566" cy="223855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0BEC19C-D7D3-4AD6-982F-BEC11A4A6A57}"/>
                </a:ext>
              </a:extLst>
            </p:cNvPr>
            <p:cNvSpPr txBox="1"/>
            <p:nvPr/>
          </p:nvSpPr>
          <p:spPr>
            <a:xfrm>
              <a:off x="3999727" y="5442669"/>
              <a:ext cx="21595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Palatino Linotype" panose="02040502050505030304" pitchFamily="18" charset="0"/>
                </a:rPr>
                <a:t>User Interface</a:t>
              </a:r>
            </a:p>
          </p:txBody>
        </p:sp>
        <p:pic>
          <p:nvPicPr>
            <p:cNvPr id="29" name="Picture 28" descr="A close up of a sign&#10;&#10;Description automatically generated">
              <a:extLst>
                <a:ext uri="{FF2B5EF4-FFF2-40B4-BE49-F238E27FC236}">
                  <a16:creationId xmlns:a16="http://schemas.microsoft.com/office/drawing/2014/main" id="{2EA54C59-FEDD-4496-B510-13F18B73E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99727" y="3665782"/>
              <a:ext cx="1872864" cy="187286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0610C6-1E83-4AE1-8A53-213867E7329B}"/>
              </a:ext>
            </a:extLst>
          </p:cNvPr>
          <p:cNvGrpSpPr/>
          <p:nvPr/>
        </p:nvGrpSpPr>
        <p:grpSpPr>
          <a:xfrm>
            <a:off x="9854609" y="4000470"/>
            <a:ext cx="1688283" cy="1828112"/>
            <a:chOff x="9854609" y="4000470"/>
            <a:chExt cx="1688283" cy="182811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01B3063-B51E-455C-950C-541ED235A640}"/>
                </a:ext>
              </a:extLst>
            </p:cNvPr>
            <p:cNvSpPr txBox="1"/>
            <p:nvPr/>
          </p:nvSpPr>
          <p:spPr>
            <a:xfrm>
              <a:off x="9854609" y="5366917"/>
              <a:ext cx="1688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79534"/>
                  </a:solidFill>
                  <a:latin typeface="Palatino Linotype" panose="02040502050505030304" pitchFamily="18" charset="0"/>
                </a:rPr>
                <a:t>Scalability</a:t>
              </a:r>
            </a:p>
          </p:txBody>
        </p:sp>
        <p:pic>
          <p:nvPicPr>
            <p:cNvPr id="32" name="Picture 3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68F44B0-1E46-450D-ABFD-1B2A81D5B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89546" y="4000470"/>
              <a:ext cx="1198352" cy="119835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138A35-C249-4AAF-85D5-0ED91B37142F}"/>
              </a:ext>
            </a:extLst>
          </p:cNvPr>
          <p:cNvGrpSpPr/>
          <p:nvPr/>
        </p:nvGrpSpPr>
        <p:grpSpPr>
          <a:xfrm>
            <a:off x="6898454" y="3102925"/>
            <a:ext cx="2063385" cy="1886103"/>
            <a:chOff x="6898454" y="3102925"/>
            <a:chExt cx="2063385" cy="188610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BF6CEF-38BC-4D94-B4D6-EF464A94CA88}"/>
                </a:ext>
              </a:extLst>
            </p:cNvPr>
            <p:cNvSpPr txBox="1"/>
            <p:nvPr/>
          </p:nvSpPr>
          <p:spPr>
            <a:xfrm>
              <a:off x="6898454" y="4527363"/>
              <a:ext cx="20633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7C80"/>
                  </a:solidFill>
                  <a:latin typeface="Palatino Linotype" panose="02040502050505030304" pitchFamily="18" charset="0"/>
                </a:rPr>
                <a:t>Adjustability</a:t>
              </a:r>
            </a:p>
          </p:txBody>
        </p:sp>
        <p:pic>
          <p:nvPicPr>
            <p:cNvPr id="35" name="Picture 34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5EB10B04-8D07-40B0-BCF2-E9A8702D1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81597" y="3102925"/>
              <a:ext cx="1297097" cy="12970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51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6EB4669-F80F-384B-A94C-36284F3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39605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Architecture</a:t>
            </a:r>
            <a:endParaRPr lang="en-US" alt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CBFC72-3763-4553-A5EC-F3B5E1725AC2}"/>
              </a:ext>
            </a:extLst>
          </p:cNvPr>
          <p:cNvGrpSpPr/>
          <p:nvPr/>
        </p:nvGrpSpPr>
        <p:grpSpPr>
          <a:xfrm>
            <a:off x="1817226" y="1380281"/>
            <a:ext cx="8709948" cy="4097437"/>
            <a:chOff x="1817226" y="1597306"/>
            <a:chExt cx="8709948" cy="40974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DBB8DEC-2E0C-4B9E-86D0-8AE72223C49F}"/>
                </a:ext>
              </a:extLst>
            </p:cNvPr>
            <p:cNvSpPr/>
            <p:nvPr/>
          </p:nvSpPr>
          <p:spPr>
            <a:xfrm>
              <a:off x="1817226" y="1597306"/>
              <a:ext cx="4278774" cy="4097437"/>
            </a:xfrm>
            <a:prstGeom prst="roundRect">
              <a:avLst>
                <a:gd name="adj" fmla="val 60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Interface</a:t>
              </a:r>
              <a:endParaRPr lang="en-US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08747BD-7E6B-4947-B1B6-7D159C2DA2E4}"/>
                </a:ext>
              </a:extLst>
            </p:cNvPr>
            <p:cNvSpPr/>
            <p:nvPr/>
          </p:nvSpPr>
          <p:spPr>
            <a:xfrm>
              <a:off x="6248400" y="1597306"/>
              <a:ext cx="4278774" cy="4097437"/>
            </a:xfrm>
            <a:prstGeom prst="roundRect">
              <a:avLst>
                <a:gd name="adj" fmla="val 6056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Blockchain</a:t>
              </a:r>
              <a:r>
                <a:rPr lang="en-US" sz="2800" dirty="0"/>
                <a:t> Core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BBFF93B-1C08-4FCF-9DA0-C7FC8128A0A9}"/>
              </a:ext>
            </a:extLst>
          </p:cNvPr>
          <p:cNvSpPr/>
          <p:nvPr/>
        </p:nvSpPr>
        <p:spPr>
          <a:xfrm>
            <a:off x="1817226" y="1380281"/>
            <a:ext cx="9051402" cy="4097437"/>
          </a:xfrm>
          <a:prstGeom prst="roundRect">
            <a:avLst>
              <a:gd name="adj" fmla="val 605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F89BFE-9F1D-4B4B-BE1D-6DA33558F2A0}"/>
              </a:ext>
            </a:extLst>
          </p:cNvPr>
          <p:cNvSpPr txBox="1"/>
          <p:nvPr/>
        </p:nvSpPr>
        <p:spPr>
          <a:xfrm>
            <a:off x="3046071" y="5506539"/>
            <a:ext cx="6099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Palatino Linotype" panose="02040502050505030304" pitchFamily="18" charset="0"/>
              </a:rPr>
              <a:t>Interface and Monitoring</a:t>
            </a:r>
            <a:endParaRPr lang="en-US" dirty="0">
              <a:latin typeface="Palatino Linotype" panose="02040502050505030304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1C21CA3-8CBF-4BF6-B659-3B374308D10F}"/>
              </a:ext>
            </a:extLst>
          </p:cNvPr>
          <p:cNvGrpSpPr/>
          <p:nvPr/>
        </p:nvGrpSpPr>
        <p:grpSpPr>
          <a:xfrm>
            <a:off x="2033837" y="1475020"/>
            <a:ext cx="1801906" cy="3907960"/>
            <a:chOff x="2033837" y="1475020"/>
            <a:chExt cx="1801906" cy="3907960"/>
          </a:xfrm>
        </p:grpSpPr>
        <p:pic>
          <p:nvPicPr>
            <p:cNvPr id="25" name="Picture 2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2F85BCDA-A5D0-4173-989B-4C3D5213F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3472" y="2150172"/>
              <a:ext cx="1284251" cy="74569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F4B3556-AFA0-4005-B402-035344C0204F}"/>
                </a:ext>
              </a:extLst>
            </p:cNvPr>
            <p:cNvSpPr txBox="1"/>
            <p:nvPr/>
          </p:nvSpPr>
          <p:spPr>
            <a:xfrm>
              <a:off x="2278200" y="1475020"/>
              <a:ext cx="13131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alatino Linotype" panose="02040502050505030304" pitchFamily="18" charset="0"/>
                </a:rPr>
                <a:t>Web</a:t>
              </a:r>
            </a:p>
            <a:p>
              <a:pPr algn="ctr"/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alatino Linotype" panose="02040502050505030304" pitchFamily="18" charset="0"/>
                </a:rPr>
                <a:t>Dashboard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F8467C9-2124-4BE1-B00F-8BE036143F8F}"/>
                </a:ext>
              </a:extLst>
            </p:cNvPr>
            <p:cNvSpPr/>
            <p:nvPr/>
          </p:nvSpPr>
          <p:spPr>
            <a:xfrm>
              <a:off x="2033837" y="1475020"/>
              <a:ext cx="1801906" cy="3907960"/>
            </a:xfrm>
            <a:prstGeom prst="roundRect">
              <a:avLst/>
            </a:prstGeom>
            <a:noFill/>
            <a:ln w="66675">
              <a:solidFill>
                <a:schemeClr val="accent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 descr="A close up of a sign&#10;&#10;Description automatically generated">
            <a:extLst>
              <a:ext uri="{FF2B5EF4-FFF2-40B4-BE49-F238E27FC236}">
                <a16:creationId xmlns:a16="http://schemas.microsoft.com/office/drawing/2014/main" id="{E984124E-4E7E-4CE4-99AB-8A7D86652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955" y="2998152"/>
            <a:ext cx="1291031" cy="1007004"/>
          </a:xfrm>
          <a:prstGeom prst="rect">
            <a:avLst/>
          </a:prstGeom>
        </p:spPr>
      </p:pic>
      <p:pic>
        <p:nvPicPr>
          <p:cNvPr id="43" name="Picture 4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3DB5EB-97F4-46C3-8006-B39B8C2B7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173" y="4086167"/>
            <a:ext cx="1296813" cy="1296813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01FBFBF2-CB48-441B-9562-071E5B2E36E2}"/>
              </a:ext>
            </a:extLst>
          </p:cNvPr>
          <p:cNvGrpSpPr/>
          <p:nvPr/>
        </p:nvGrpSpPr>
        <p:grpSpPr>
          <a:xfrm>
            <a:off x="7577811" y="2049185"/>
            <a:ext cx="3120090" cy="3040263"/>
            <a:chOff x="7577811" y="2049185"/>
            <a:chExt cx="3120090" cy="3040263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61B5DAD0-6949-4F8D-AD66-2D68A42FED3E}"/>
                </a:ext>
              </a:extLst>
            </p:cNvPr>
            <p:cNvSpPr/>
            <p:nvPr/>
          </p:nvSpPr>
          <p:spPr>
            <a:xfrm>
              <a:off x="8403644" y="2049185"/>
              <a:ext cx="2294257" cy="3040263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Monitoring </a:t>
              </a:r>
            </a:p>
            <a:p>
              <a:pPr algn="ctr"/>
              <a:r>
                <a:rPr lang="en-US" sz="2400" dirty="0"/>
                <a:t>And</a:t>
              </a:r>
            </a:p>
            <a:p>
              <a:pPr algn="ctr"/>
              <a:r>
                <a:rPr lang="en-US" sz="2400" dirty="0"/>
                <a:t>Statistics</a:t>
              </a:r>
            </a:p>
          </p:txBody>
        </p:sp>
        <p:pic>
          <p:nvPicPr>
            <p:cNvPr id="72" name="Picture 7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ABF529D-18E1-4BE5-88A3-10A32476A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77811" y="3448673"/>
              <a:ext cx="749633" cy="367496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CD35DF9-6CC3-4AA9-BB0B-69D895816B04}"/>
              </a:ext>
            </a:extLst>
          </p:cNvPr>
          <p:cNvGrpSpPr/>
          <p:nvPr/>
        </p:nvGrpSpPr>
        <p:grpSpPr>
          <a:xfrm>
            <a:off x="3964895" y="2708588"/>
            <a:ext cx="3442189" cy="1855694"/>
            <a:chOff x="3964895" y="2708588"/>
            <a:chExt cx="3442189" cy="1855694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7F079681-2407-42D7-BD67-3DC61E4144B5}"/>
                </a:ext>
              </a:extLst>
            </p:cNvPr>
            <p:cNvSpPr/>
            <p:nvPr/>
          </p:nvSpPr>
          <p:spPr>
            <a:xfrm>
              <a:off x="4971670" y="2708588"/>
              <a:ext cx="2435414" cy="185569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Blockchain </a:t>
              </a:r>
            </a:p>
            <a:p>
              <a:pPr algn="ctr"/>
              <a:r>
                <a:rPr lang="en-US" sz="2400" dirty="0"/>
                <a:t>Core</a:t>
              </a:r>
            </a:p>
          </p:txBody>
        </p:sp>
        <p:pic>
          <p:nvPicPr>
            <p:cNvPr id="74" name="Picture 73" descr="A picture containing sitting, drawing&#10;&#10;Description automatically generated">
              <a:extLst>
                <a:ext uri="{FF2B5EF4-FFF2-40B4-BE49-F238E27FC236}">
                  <a16:creationId xmlns:a16="http://schemas.microsoft.com/office/drawing/2014/main" id="{17C1B304-4A4B-4EEB-B8DE-4BEEE6D31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339"/>
            <a:stretch/>
          </p:blipFill>
          <p:spPr>
            <a:xfrm>
              <a:off x="3964895" y="3448673"/>
              <a:ext cx="888834" cy="5103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332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7" grpId="0"/>
      <p:bldP spid="3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D6EB4669-F80F-384B-A94C-36284F3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39605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Architecture</a:t>
            </a:r>
            <a:endParaRPr lang="en-US" alt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0FA207B-6C26-4C3B-B8C7-4191173527D8}"/>
              </a:ext>
            </a:extLst>
          </p:cNvPr>
          <p:cNvSpPr/>
          <p:nvPr/>
        </p:nvSpPr>
        <p:spPr>
          <a:xfrm>
            <a:off x="1817226" y="1380281"/>
            <a:ext cx="9051402" cy="4097437"/>
          </a:xfrm>
          <a:prstGeom prst="roundRect">
            <a:avLst>
              <a:gd name="adj" fmla="val 605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3" name="Picture 62" descr="A close up of a sign&#10;&#10;Description automatically generated">
            <a:extLst>
              <a:ext uri="{FF2B5EF4-FFF2-40B4-BE49-F238E27FC236}">
                <a16:creationId xmlns:a16="http://schemas.microsoft.com/office/drawing/2014/main" id="{C79B1E98-8E02-456E-8618-F5F352F25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955" y="2998152"/>
            <a:ext cx="1291031" cy="1007004"/>
          </a:xfrm>
          <a:prstGeom prst="rect">
            <a:avLst/>
          </a:prstGeom>
        </p:spPr>
      </p:pic>
      <p:pic>
        <p:nvPicPr>
          <p:cNvPr id="64" name="Picture 6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245DA0D-FAB1-4907-9E3E-186117C98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173" y="4086167"/>
            <a:ext cx="1296813" cy="1296813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42D7E559-FF47-4330-9603-A664076EDE81}"/>
              </a:ext>
            </a:extLst>
          </p:cNvPr>
          <p:cNvGrpSpPr/>
          <p:nvPr/>
        </p:nvGrpSpPr>
        <p:grpSpPr>
          <a:xfrm>
            <a:off x="3964895" y="2708588"/>
            <a:ext cx="3442189" cy="1855694"/>
            <a:chOff x="3964895" y="2708588"/>
            <a:chExt cx="3442189" cy="1855694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6C5BE44A-54F3-405F-A71D-8AF1622D4435}"/>
                </a:ext>
              </a:extLst>
            </p:cNvPr>
            <p:cNvSpPr/>
            <p:nvPr/>
          </p:nvSpPr>
          <p:spPr>
            <a:xfrm>
              <a:off x="4971670" y="2708588"/>
              <a:ext cx="2435414" cy="185569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Blockchain </a:t>
              </a:r>
            </a:p>
            <a:p>
              <a:pPr algn="ctr"/>
              <a:r>
                <a:rPr lang="en-US" sz="2400" dirty="0"/>
                <a:t>Core</a:t>
              </a:r>
            </a:p>
          </p:txBody>
        </p:sp>
        <p:pic>
          <p:nvPicPr>
            <p:cNvPr id="71" name="Picture 70" descr="A picture containing sitting, drawing&#10;&#10;Description automatically generated">
              <a:extLst>
                <a:ext uri="{FF2B5EF4-FFF2-40B4-BE49-F238E27FC236}">
                  <a16:creationId xmlns:a16="http://schemas.microsoft.com/office/drawing/2014/main" id="{C9CDC513-4EEF-49E3-8182-FF6350F29C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339"/>
            <a:stretch/>
          </p:blipFill>
          <p:spPr>
            <a:xfrm>
              <a:off x="3964895" y="3448673"/>
              <a:ext cx="888834" cy="510337"/>
            </a:xfrm>
            <a:prstGeom prst="rect">
              <a:avLst/>
            </a:prstGeom>
          </p:spPr>
        </p:pic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Slide Zoom 11">
                <a:extLst>
                  <a:ext uri="{FF2B5EF4-FFF2-40B4-BE49-F238E27FC236}">
                    <a16:creationId xmlns:a16="http://schemas.microsoft.com/office/drawing/2014/main" id="{AB75E802-2868-4180-AE3B-C9871B2111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76420988"/>
                  </p:ext>
                </p:extLst>
              </p:nvPr>
            </p:nvGraphicFramePr>
            <p:xfrm>
              <a:off x="5544117" y="2987137"/>
              <a:ext cx="1290520" cy="1290520"/>
            </p:xfrm>
            <a:graphic>
              <a:graphicData uri="http://schemas.microsoft.com/office/powerpoint/2016/slidezoom">
                <pslz:sldZm>
                  <pslz:sldZmObj sldId="478" cId="2340529002">
                    <pslz:zmPr id="{AEDFA3D4-6CA5-4A3C-83A3-DFC941F2350D}" imageType="cover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90520" cy="129052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Slide Zoom 1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AB75E802-2868-4180-AE3B-C9871B2111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44117" y="2987137"/>
                <a:ext cx="1290520" cy="129052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CE5AC342-B65B-4ED9-BBA6-28110FF6B723}"/>
              </a:ext>
            </a:extLst>
          </p:cNvPr>
          <p:cNvGrpSpPr/>
          <p:nvPr/>
        </p:nvGrpSpPr>
        <p:grpSpPr>
          <a:xfrm>
            <a:off x="7577811" y="2049185"/>
            <a:ext cx="3120090" cy="3040263"/>
            <a:chOff x="7577811" y="2049185"/>
            <a:chExt cx="3120090" cy="3040263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47AAB0B8-A764-41B0-AF88-3A9EA375E673}"/>
                </a:ext>
              </a:extLst>
            </p:cNvPr>
            <p:cNvSpPr/>
            <p:nvPr/>
          </p:nvSpPr>
          <p:spPr>
            <a:xfrm>
              <a:off x="8403644" y="2049185"/>
              <a:ext cx="2294257" cy="3040263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Monitoring </a:t>
              </a:r>
            </a:p>
            <a:p>
              <a:pPr algn="ctr"/>
              <a:r>
                <a:rPr lang="en-US" sz="2400" dirty="0"/>
                <a:t>And</a:t>
              </a:r>
            </a:p>
            <a:p>
              <a:pPr algn="ctr"/>
              <a:r>
                <a:rPr lang="en-US" sz="2400" dirty="0"/>
                <a:t>Statistics</a:t>
              </a:r>
            </a:p>
          </p:txBody>
        </p:sp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B6F71B9-DDFF-41F8-AA54-263994A61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77811" y="3448673"/>
              <a:ext cx="749633" cy="367496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63DFFA5-9043-406B-9586-2445583040F0}"/>
              </a:ext>
            </a:extLst>
          </p:cNvPr>
          <p:cNvGrpSpPr/>
          <p:nvPr/>
        </p:nvGrpSpPr>
        <p:grpSpPr>
          <a:xfrm>
            <a:off x="2033837" y="1475020"/>
            <a:ext cx="1801906" cy="3907960"/>
            <a:chOff x="2033837" y="1475020"/>
            <a:chExt cx="1801906" cy="3907960"/>
          </a:xfrm>
        </p:grpSpPr>
        <p:pic>
          <p:nvPicPr>
            <p:cNvPr id="60" name="Picture 59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ADDEFF1-9383-4682-AEAB-167C1E867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33472" y="2150172"/>
              <a:ext cx="1284251" cy="74569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2C583C4-365F-4F3C-A7AD-9890B0DC52BD}"/>
                </a:ext>
              </a:extLst>
            </p:cNvPr>
            <p:cNvSpPr txBox="1"/>
            <p:nvPr/>
          </p:nvSpPr>
          <p:spPr>
            <a:xfrm>
              <a:off x="2278200" y="1475020"/>
              <a:ext cx="13131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alatino Linotype" panose="02040502050505030304" pitchFamily="18" charset="0"/>
                </a:rPr>
                <a:t>Web</a:t>
              </a:r>
            </a:p>
            <a:p>
              <a:pPr algn="ctr"/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alatino Linotype" panose="02040502050505030304" pitchFamily="18" charset="0"/>
                </a:rPr>
                <a:t>Dashboard</a:t>
              </a: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E885EAE-B181-4F11-9317-CF7E5116574D}"/>
                </a:ext>
              </a:extLst>
            </p:cNvPr>
            <p:cNvSpPr/>
            <p:nvPr/>
          </p:nvSpPr>
          <p:spPr>
            <a:xfrm>
              <a:off x="2033837" y="1475020"/>
              <a:ext cx="1801906" cy="3907960"/>
            </a:xfrm>
            <a:prstGeom prst="roundRect">
              <a:avLst/>
            </a:prstGeom>
            <a:noFill/>
            <a:ln w="66675">
              <a:solidFill>
                <a:schemeClr val="accent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Slide Zoom 13">
                <a:extLst>
                  <a:ext uri="{FF2B5EF4-FFF2-40B4-BE49-F238E27FC236}">
                    <a16:creationId xmlns:a16="http://schemas.microsoft.com/office/drawing/2014/main" id="{7548AFB3-2850-4F36-867B-EEFDC172BEA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0337091"/>
                  </p:ext>
                </p:extLst>
              </p:nvPr>
            </p:nvGraphicFramePr>
            <p:xfrm>
              <a:off x="8926082" y="2953275"/>
              <a:ext cx="1232081" cy="1232081"/>
            </p:xfrm>
            <a:graphic>
              <a:graphicData uri="http://schemas.microsoft.com/office/powerpoint/2016/slidezoom">
                <pslz:sldZm>
                  <pslz:sldZmObj sldId="480" cId="738553950">
                    <pslz:zmPr id="{DC200563-148D-4C4F-96C5-0B8D4B74506F}" imageType="cover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32081" cy="1232081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Slide Zoom 1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548AFB3-2850-4F36-867B-EEFDC172BE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26082" y="2953275"/>
                <a:ext cx="1232081" cy="1232081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5598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8747BD-7E6B-4947-B1B6-7D159C2DA2E4}"/>
              </a:ext>
            </a:extLst>
          </p:cNvPr>
          <p:cNvSpPr/>
          <p:nvPr/>
        </p:nvSpPr>
        <p:spPr>
          <a:xfrm>
            <a:off x="1264023" y="1265215"/>
            <a:ext cx="9663953" cy="4684172"/>
          </a:xfrm>
          <a:prstGeom prst="roundRect">
            <a:avLst>
              <a:gd name="adj" fmla="val 6056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0BDCDBC-9878-4EBC-874D-0EF73C113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17702"/>
            <a:ext cx="10515600" cy="535531"/>
          </a:xfrm>
        </p:spPr>
        <p:txBody>
          <a:bodyPr/>
          <a:lstStyle/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Blockchain</a:t>
            </a:r>
            <a:r>
              <a:rPr lang="en-US" sz="2800" dirty="0">
                <a:latin typeface="Palatino Linotype" panose="02040502050505030304" pitchFamily="18" charset="0"/>
              </a:rPr>
              <a:t> Core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53FA1161-5B17-4D35-BD14-32D30550B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119" y="4730306"/>
            <a:ext cx="7789762" cy="128164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8D9EF10-C671-4901-81A6-D79BD4DC0182}"/>
              </a:ext>
            </a:extLst>
          </p:cNvPr>
          <p:cNvGrpSpPr/>
          <p:nvPr/>
        </p:nvGrpSpPr>
        <p:grpSpPr>
          <a:xfrm>
            <a:off x="1414050" y="2331472"/>
            <a:ext cx="1192532" cy="1350640"/>
            <a:chOff x="1770936" y="2198824"/>
            <a:chExt cx="1192532" cy="1350640"/>
          </a:xfrm>
        </p:grpSpPr>
        <p:pic>
          <p:nvPicPr>
            <p:cNvPr id="22" name="Picture 2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27E0E24-981E-4402-90DF-D2EF04144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70936" y="2198824"/>
              <a:ext cx="1192532" cy="119253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93FEDCC-C280-415A-B4DC-2EAD481DC17E}"/>
                </a:ext>
              </a:extLst>
            </p:cNvPr>
            <p:cNvSpPr txBox="1"/>
            <p:nvPr/>
          </p:nvSpPr>
          <p:spPr>
            <a:xfrm>
              <a:off x="1883800" y="3180132"/>
              <a:ext cx="966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network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B487C01-2459-4B8F-8C66-3130C9CED819}"/>
              </a:ext>
            </a:extLst>
          </p:cNvPr>
          <p:cNvCxnSpPr>
            <a:cxnSpLocks/>
          </p:cNvCxnSpPr>
          <p:nvPr/>
        </p:nvCxnSpPr>
        <p:spPr>
          <a:xfrm>
            <a:off x="2753620" y="1469985"/>
            <a:ext cx="0" cy="2986268"/>
          </a:xfrm>
          <a:prstGeom prst="line">
            <a:avLst/>
          </a:prstGeom>
          <a:ln w="47625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CB8BAD4-E96A-4A2D-87E6-75432E5E00F9}"/>
              </a:ext>
            </a:extLst>
          </p:cNvPr>
          <p:cNvCxnSpPr>
            <a:cxnSpLocks/>
          </p:cNvCxnSpPr>
          <p:nvPr/>
        </p:nvCxnSpPr>
        <p:spPr>
          <a:xfrm>
            <a:off x="4769544" y="1527946"/>
            <a:ext cx="0" cy="2922539"/>
          </a:xfrm>
          <a:prstGeom prst="line">
            <a:avLst/>
          </a:prstGeom>
          <a:ln w="47625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A643330-9D58-4969-BDB3-1A7568121B6A}"/>
              </a:ext>
            </a:extLst>
          </p:cNvPr>
          <p:cNvCxnSpPr>
            <a:cxnSpLocks/>
          </p:cNvCxnSpPr>
          <p:nvPr/>
        </p:nvCxnSpPr>
        <p:spPr>
          <a:xfrm flipH="1">
            <a:off x="1414050" y="4622157"/>
            <a:ext cx="9395550" cy="0"/>
          </a:xfrm>
          <a:prstGeom prst="line">
            <a:avLst/>
          </a:prstGeom>
          <a:ln w="47625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1AC8B47C-AC07-43E3-A0D8-D281D84C33A3}"/>
              </a:ext>
            </a:extLst>
          </p:cNvPr>
          <p:cNvGrpSpPr/>
          <p:nvPr/>
        </p:nvGrpSpPr>
        <p:grpSpPr>
          <a:xfrm>
            <a:off x="4890297" y="1489949"/>
            <a:ext cx="2247819" cy="2785445"/>
            <a:chOff x="5097754" y="1477815"/>
            <a:chExt cx="2247819" cy="278544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E201DD8-BA12-4FE2-B3E6-7D042413EDE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29493" y="2261943"/>
              <a:ext cx="1102170" cy="475885"/>
              <a:chOff x="5610046" y="1999090"/>
              <a:chExt cx="1270674" cy="548640"/>
            </a:xfrm>
          </p:grpSpPr>
          <p:pic>
            <p:nvPicPr>
              <p:cNvPr id="62" name="Picture 61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4C13C283-8434-4644-A8D2-1C1B10CAF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37424" y="1999090"/>
                <a:ext cx="643296" cy="548640"/>
              </a:xfrm>
              <a:prstGeom prst="rect">
                <a:avLst/>
              </a:prstGeom>
            </p:spPr>
          </p:pic>
          <p:pic>
            <p:nvPicPr>
              <p:cNvPr id="64" name="Picture 63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5C12514C-5F99-4ED1-9545-943C0C3A32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10046" y="1999090"/>
                <a:ext cx="633743" cy="548640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980B236-F48F-4457-8536-E6F893C6E215}"/>
                </a:ext>
              </a:extLst>
            </p:cNvPr>
            <p:cNvSpPr txBox="1"/>
            <p:nvPr/>
          </p:nvSpPr>
          <p:spPr>
            <a:xfrm>
              <a:off x="5097754" y="1477815"/>
              <a:ext cx="22478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Batching and Consensus Threads</a:t>
              </a: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D8CFAC6-F003-42A3-A396-43C218AEB2D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11222" y="3014887"/>
              <a:ext cx="1102170" cy="475885"/>
              <a:chOff x="5610046" y="1999090"/>
              <a:chExt cx="1270674" cy="548640"/>
            </a:xfrm>
          </p:grpSpPr>
          <p:pic>
            <p:nvPicPr>
              <p:cNvPr id="75" name="Picture 74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3A0C986E-AE04-4047-8708-12C343341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37424" y="1999090"/>
                <a:ext cx="643296" cy="548640"/>
              </a:xfrm>
              <a:prstGeom prst="rect">
                <a:avLst/>
              </a:prstGeom>
            </p:spPr>
          </p:pic>
          <p:pic>
            <p:nvPicPr>
              <p:cNvPr id="76" name="Picture 75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72DC9F4A-969A-448E-A2D1-133314A2B5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10046" y="1999090"/>
                <a:ext cx="633743" cy="548640"/>
              </a:xfrm>
              <a:prstGeom prst="rect">
                <a:avLst/>
              </a:prstGeom>
            </p:spPr>
          </p:pic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2B5203A-C469-4341-8E66-E136BE7C57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12605" y="3787375"/>
              <a:ext cx="1102170" cy="475885"/>
              <a:chOff x="5610046" y="1999090"/>
              <a:chExt cx="1270674" cy="548640"/>
            </a:xfrm>
          </p:grpSpPr>
          <p:pic>
            <p:nvPicPr>
              <p:cNvPr id="78" name="Picture 77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A83736BC-3EFA-433D-A357-3522F1A4D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37424" y="1999090"/>
                <a:ext cx="643296" cy="548640"/>
              </a:xfrm>
              <a:prstGeom prst="rect">
                <a:avLst/>
              </a:prstGeom>
            </p:spPr>
          </p:pic>
          <p:pic>
            <p:nvPicPr>
              <p:cNvPr id="79" name="Picture 78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53C8077-3FBF-43A0-8DBE-CB4F62BFCA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10046" y="1999090"/>
                <a:ext cx="633743" cy="548640"/>
              </a:xfrm>
              <a:prstGeom prst="rect">
                <a:avLst/>
              </a:prstGeom>
            </p:spPr>
          </p:pic>
        </p:grpSp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9B9E282D-BB8D-4111-B4C3-B70999C2A69F}"/>
              </a:ext>
            </a:extLst>
          </p:cNvPr>
          <p:cNvCxnSpPr>
            <a:cxnSpLocks/>
          </p:cNvCxnSpPr>
          <p:nvPr/>
        </p:nvCxnSpPr>
        <p:spPr>
          <a:xfrm>
            <a:off x="7213451" y="1494814"/>
            <a:ext cx="0" cy="2922539"/>
          </a:xfrm>
          <a:prstGeom prst="line">
            <a:avLst/>
          </a:prstGeom>
          <a:ln w="47625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E76BABEA-4BE8-4D59-9699-DD53D565DAA8}"/>
              </a:ext>
            </a:extLst>
          </p:cNvPr>
          <p:cNvCxnSpPr>
            <a:cxnSpLocks/>
          </p:cNvCxnSpPr>
          <p:nvPr/>
        </p:nvCxnSpPr>
        <p:spPr>
          <a:xfrm>
            <a:off x="9169853" y="1553617"/>
            <a:ext cx="0" cy="2922539"/>
          </a:xfrm>
          <a:prstGeom prst="line">
            <a:avLst/>
          </a:prstGeom>
          <a:ln w="47625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7BBFD97F-CDAE-456D-9AD5-538779280A91}"/>
              </a:ext>
            </a:extLst>
          </p:cNvPr>
          <p:cNvGrpSpPr/>
          <p:nvPr/>
        </p:nvGrpSpPr>
        <p:grpSpPr>
          <a:xfrm>
            <a:off x="9320523" y="1499976"/>
            <a:ext cx="1390304" cy="2838278"/>
            <a:chOff x="9320523" y="1499976"/>
            <a:chExt cx="1390304" cy="2838278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C3C0EDE4-8655-4F98-AED7-22BFDED2A126}"/>
                </a:ext>
              </a:extLst>
            </p:cNvPr>
            <p:cNvGrpSpPr/>
            <p:nvPr/>
          </p:nvGrpSpPr>
          <p:grpSpPr>
            <a:xfrm>
              <a:off x="9320523" y="1499976"/>
              <a:ext cx="1390304" cy="2048096"/>
              <a:chOff x="9548096" y="1445469"/>
              <a:chExt cx="1390304" cy="2048096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30EEC4AF-6A09-4D01-A812-ED5297510587}"/>
                  </a:ext>
                </a:extLst>
              </p:cNvPr>
              <p:cNvGrpSpPr/>
              <p:nvPr/>
            </p:nvGrpSpPr>
            <p:grpSpPr>
              <a:xfrm>
                <a:off x="9548096" y="1445469"/>
                <a:ext cx="1390304" cy="1257914"/>
                <a:chOff x="3047971" y="1533714"/>
                <a:chExt cx="1390304" cy="1257914"/>
              </a:xfrm>
            </p:grpSpPr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EABD7228-3FFB-485D-AC6D-7FBA6EB6D2BD}"/>
                    </a:ext>
                  </a:extLst>
                </p:cNvPr>
                <p:cNvGrpSpPr/>
                <p:nvPr/>
              </p:nvGrpSpPr>
              <p:grpSpPr>
                <a:xfrm>
                  <a:off x="3124802" y="2240043"/>
                  <a:ext cx="1062614" cy="551585"/>
                  <a:chOff x="3908384" y="3065493"/>
                  <a:chExt cx="1062614" cy="551585"/>
                </a:xfrm>
              </p:grpSpPr>
              <p:pic>
                <p:nvPicPr>
                  <p:cNvPr id="89" name="Picture 88" descr="A picture containing candelabra, drawing&#10;&#10;Description automatically generated">
                    <a:extLst>
                      <a:ext uri="{FF2B5EF4-FFF2-40B4-BE49-F238E27FC236}">
                        <a16:creationId xmlns:a16="http://schemas.microsoft.com/office/drawing/2014/main" id="{2AF0B4E4-D79B-4A79-AAF3-0F953322ED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908384" y="3065493"/>
                    <a:ext cx="636094" cy="551585"/>
                  </a:xfrm>
                  <a:prstGeom prst="rect">
                    <a:avLst/>
                  </a:prstGeom>
                </p:spPr>
              </p:pic>
              <p:pic>
                <p:nvPicPr>
                  <p:cNvPr id="90" name="Picture 89" descr="A picture containing drawing&#10;&#10;Description automatically generated">
                    <a:extLst>
                      <a:ext uri="{FF2B5EF4-FFF2-40B4-BE49-F238E27FC236}">
                        <a16:creationId xmlns:a16="http://schemas.microsoft.com/office/drawing/2014/main" id="{776E24D2-14BC-47A3-8EB0-DFE332F2BB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516715" y="3066199"/>
                    <a:ext cx="454283" cy="53268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0FED21FE-EFCA-43FA-BA52-334D38F05F70}"/>
                    </a:ext>
                  </a:extLst>
                </p:cNvPr>
                <p:cNvSpPr txBox="1"/>
                <p:nvPr/>
              </p:nvSpPr>
              <p:spPr>
                <a:xfrm>
                  <a:off x="3047971" y="1533714"/>
                  <a:ext cx="139030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Palatino Linotype" panose="02040502050505030304" pitchFamily="18" charset="0"/>
                    </a:rPr>
                    <a:t>Output Threads</a:t>
                  </a:r>
                </a:p>
              </p:txBody>
            </p:sp>
          </p:grpSp>
          <p:pic>
            <p:nvPicPr>
              <p:cNvPr id="96" name="Picture 95" descr="A picture containing candelabra, drawing&#10;&#10;Description automatically generated">
                <a:extLst>
                  <a:ext uri="{FF2B5EF4-FFF2-40B4-BE49-F238E27FC236}">
                    <a16:creationId xmlns:a16="http://schemas.microsoft.com/office/drawing/2014/main" id="{66AE5A34-95E2-4034-8B20-F9EB11009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24927" y="2941980"/>
                <a:ext cx="636094" cy="551585"/>
              </a:xfrm>
              <a:prstGeom prst="rect">
                <a:avLst/>
              </a:prstGeom>
            </p:spPr>
          </p:pic>
          <p:pic>
            <p:nvPicPr>
              <p:cNvPr id="98" name="Picture 97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6419267B-1278-4000-89EB-2653F321C8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33258" y="2942686"/>
                <a:ext cx="454283" cy="532687"/>
              </a:xfrm>
              <a:prstGeom prst="rect">
                <a:avLst/>
              </a:prstGeom>
            </p:spPr>
          </p:pic>
        </p:grpSp>
        <p:pic>
          <p:nvPicPr>
            <p:cNvPr id="113" name="Picture 112" descr="A picture containing candelabra, drawing&#10;&#10;Description automatically generated">
              <a:extLst>
                <a:ext uri="{FF2B5EF4-FFF2-40B4-BE49-F238E27FC236}">
                  <a16:creationId xmlns:a16="http://schemas.microsoft.com/office/drawing/2014/main" id="{E5224107-FE94-4EBE-8D50-DD4B8A564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97354" y="3786669"/>
              <a:ext cx="636094" cy="551585"/>
            </a:xfrm>
            <a:prstGeom prst="rect">
              <a:avLst/>
            </a:prstGeom>
          </p:spPr>
        </p:pic>
        <p:pic>
          <p:nvPicPr>
            <p:cNvPr id="115" name="Picture 1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7226F1F-14C4-466F-9FBD-E2CB63C2F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05685" y="3787375"/>
              <a:ext cx="454283" cy="532687"/>
            </a:xfrm>
            <a:prstGeom prst="rect">
              <a:avLst/>
            </a:prstGeom>
          </p:spPr>
        </p:pic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FEC12750-1D82-44BC-93E9-CE2A2225DCA1}"/>
              </a:ext>
            </a:extLst>
          </p:cNvPr>
          <p:cNvGrpSpPr/>
          <p:nvPr/>
        </p:nvGrpSpPr>
        <p:grpSpPr>
          <a:xfrm>
            <a:off x="7481654" y="1477815"/>
            <a:ext cx="1588906" cy="2814855"/>
            <a:chOff x="7481654" y="1477815"/>
            <a:chExt cx="1588906" cy="2814855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862A41A-E7C8-411D-B8D9-107DFF95804F}"/>
                </a:ext>
              </a:extLst>
            </p:cNvPr>
            <p:cNvSpPr txBox="1"/>
            <p:nvPr/>
          </p:nvSpPr>
          <p:spPr>
            <a:xfrm>
              <a:off x="7481654" y="1477815"/>
              <a:ext cx="15889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Execution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Threads</a:t>
              </a: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C09475D8-B9BD-461D-A9E0-F1B80E8836A9}"/>
                </a:ext>
              </a:extLst>
            </p:cNvPr>
            <p:cNvGrpSpPr/>
            <p:nvPr/>
          </p:nvGrpSpPr>
          <p:grpSpPr>
            <a:xfrm>
              <a:off x="7664022" y="2248736"/>
              <a:ext cx="1265324" cy="548640"/>
              <a:chOff x="7664022" y="2248736"/>
              <a:chExt cx="1265324" cy="548640"/>
            </a:xfrm>
          </p:grpSpPr>
          <p:pic>
            <p:nvPicPr>
              <p:cNvPr id="117" name="Picture 116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B2892053-5E12-4ECE-A8A3-D13E21E3C7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64022" y="2248736"/>
                <a:ext cx="631658" cy="548640"/>
              </a:xfrm>
              <a:prstGeom prst="rect">
                <a:avLst/>
              </a:prstGeom>
            </p:spPr>
          </p:pic>
          <p:pic>
            <p:nvPicPr>
              <p:cNvPr id="119" name="Picture 118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48BE31C9-A149-4501-9148-4DDDD6CBEC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77312" y="2248736"/>
                <a:ext cx="652034" cy="548640"/>
              </a:xfrm>
              <a:prstGeom prst="rect">
                <a:avLst/>
              </a:prstGeom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1E728FE3-2BB4-4913-9BD4-5035296C1E7E}"/>
                </a:ext>
              </a:extLst>
            </p:cNvPr>
            <p:cNvGrpSpPr/>
            <p:nvPr/>
          </p:nvGrpSpPr>
          <p:grpSpPr>
            <a:xfrm>
              <a:off x="7689784" y="2989216"/>
              <a:ext cx="1265324" cy="548640"/>
              <a:chOff x="7664022" y="2248736"/>
              <a:chExt cx="1265324" cy="548640"/>
            </a:xfrm>
          </p:grpSpPr>
          <p:pic>
            <p:nvPicPr>
              <p:cNvPr id="122" name="Picture 121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323CE756-5266-4543-9593-B92FA6D99B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64022" y="2248736"/>
                <a:ext cx="631658" cy="548640"/>
              </a:xfrm>
              <a:prstGeom prst="rect">
                <a:avLst/>
              </a:prstGeom>
            </p:spPr>
          </p:pic>
          <p:pic>
            <p:nvPicPr>
              <p:cNvPr id="123" name="Picture 122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D9DB8F2C-738A-4343-9C68-C89477F10E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77312" y="2248736"/>
                <a:ext cx="652034" cy="548640"/>
              </a:xfrm>
              <a:prstGeom prst="rect">
                <a:avLst/>
              </a:prstGeom>
            </p:spPr>
          </p:pic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7C8E8CC8-1777-487E-AB51-BF10998EAF53}"/>
                </a:ext>
              </a:extLst>
            </p:cNvPr>
            <p:cNvGrpSpPr/>
            <p:nvPr/>
          </p:nvGrpSpPr>
          <p:grpSpPr>
            <a:xfrm>
              <a:off x="7688948" y="3744030"/>
              <a:ext cx="1265324" cy="548640"/>
              <a:chOff x="7664022" y="2248736"/>
              <a:chExt cx="1265324" cy="548640"/>
            </a:xfrm>
          </p:grpSpPr>
          <p:pic>
            <p:nvPicPr>
              <p:cNvPr id="125" name="Picture 124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186D9FBE-B1FD-4862-B490-F0F2B5FA1A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64022" y="2248736"/>
                <a:ext cx="631658" cy="548640"/>
              </a:xfrm>
              <a:prstGeom prst="rect">
                <a:avLst/>
              </a:prstGeom>
            </p:spPr>
          </p:pic>
          <p:pic>
            <p:nvPicPr>
              <p:cNvPr id="126" name="Picture 125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3103B289-C003-4262-81EB-AD55E4CEB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77312" y="2248736"/>
                <a:ext cx="652034" cy="548640"/>
              </a:xfrm>
              <a:prstGeom prst="rect">
                <a:avLst/>
              </a:prstGeom>
            </p:spPr>
          </p:pic>
        </p:grp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F25D25B6-FDFC-4F0F-B6A4-B27FE34E02DF}"/>
              </a:ext>
            </a:extLst>
          </p:cNvPr>
          <p:cNvGrpSpPr/>
          <p:nvPr/>
        </p:nvGrpSpPr>
        <p:grpSpPr>
          <a:xfrm>
            <a:off x="2911410" y="1620084"/>
            <a:ext cx="1681757" cy="2649533"/>
            <a:chOff x="2921490" y="1620084"/>
            <a:chExt cx="1681757" cy="264953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9CC41F-ECD1-46DD-9811-1D43F727FC98}"/>
                </a:ext>
              </a:extLst>
            </p:cNvPr>
            <p:cNvGrpSpPr/>
            <p:nvPr/>
          </p:nvGrpSpPr>
          <p:grpSpPr>
            <a:xfrm>
              <a:off x="2921490" y="1620084"/>
              <a:ext cx="1681757" cy="1161766"/>
              <a:chOff x="3011762" y="1620084"/>
              <a:chExt cx="1681757" cy="1161766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87D86236-79B3-43A0-96C1-2656A1B75C58}"/>
                  </a:ext>
                </a:extLst>
              </p:cNvPr>
              <p:cNvGrpSpPr/>
              <p:nvPr/>
            </p:nvGrpSpPr>
            <p:grpSpPr>
              <a:xfrm>
                <a:off x="3393347" y="2228924"/>
                <a:ext cx="1090382" cy="552926"/>
                <a:chOff x="4176929" y="3054374"/>
                <a:chExt cx="1090382" cy="552926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B88F1DF5-2AB9-476A-860C-DC4554A55E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rcRect/>
                <a:stretch/>
              </p:blipFill>
              <p:spPr>
                <a:xfrm>
                  <a:off x="4631217" y="3055716"/>
                  <a:ext cx="636094" cy="551584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F5154BFA-6184-4129-8132-CADEFC70C1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rcRect/>
                <a:stretch/>
              </p:blipFill>
              <p:spPr>
                <a:xfrm>
                  <a:off x="4176929" y="3054374"/>
                  <a:ext cx="454282" cy="532687"/>
                </a:xfrm>
                <a:prstGeom prst="rect">
                  <a:avLst/>
                </a:prstGeom>
              </p:spPr>
            </p:pic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957B37-04BD-45A4-8945-10B12D634F02}"/>
                  </a:ext>
                </a:extLst>
              </p:cNvPr>
              <p:cNvSpPr txBox="1"/>
              <p:nvPr/>
            </p:nvSpPr>
            <p:spPr>
              <a:xfrm>
                <a:off x="3011762" y="1620084"/>
                <a:ext cx="16817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Input Threads</a:t>
                </a:r>
              </a:p>
            </p:txBody>
          </p:sp>
        </p:grpSp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87EC17FD-9B22-47DE-B41D-3817EE797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3757949" y="2963019"/>
              <a:ext cx="636094" cy="551584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1B4CEFC1-6B13-48A9-80A3-EC72EBEBA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3303661" y="2961677"/>
              <a:ext cx="454282" cy="532687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16723918-F8FA-4350-AC80-349A15C1B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3738633" y="3718033"/>
              <a:ext cx="636094" cy="551584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745B127F-F854-4C15-9EC7-DF8301C73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3284345" y="3716691"/>
              <a:ext cx="454282" cy="53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052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16668</TotalTime>
  <Words>276</Words>
  <Application>Microsoft Office PowerPoint</Application>
  <PresentationFormat>Widescreen</PresentationFormat>
  <Paragraphs>120</Paragraphs>
  <Slides>15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Palatino Linotype</vt:lpstr>
      <vt:lpstr>Proxima Nova</vt:lpstr>
      <vt:lpstr>Times New Roman</vt:lpstr>
      <vt:lpstr>Custom Design</vt:lpstr>
      <vt:lpstr>1_Office Theme</vt:lpstr>
      <vt:lpstr>Scalable, Resilient, and Configurable  Permissioned Blockchain Fabric</vt:lpstr>
      <vt:lpstr>What is Blockchain?</vt:lpstr>
      <vt:lpstr>Permissionless vs Permissioned Blockchain</vt:lpstr>
      <vt:lpstr> Practical Byzantine Fault Tolerance (PBFT)</vt:lpstr>
      <vt:lpstr>Design Parameters, Elements,  And Components of a Permissioned Blochchains</vt:lpstr>
      <vt:lpstr>PowerPoint Presentation</vt:lpstr>
      <vt:lpstr>Architecture</vt:lpstr>
      <vt:lpstr>Architecture</vt:lpstr>
      <vt:lpstr>Blockchain Core</vt:lpstr>
      <vt:lpstr>Monitoring And Statistics</vt:lpstr>
      <vt:lpstr>Demonstration Scenarios</vt:lpstr>
      <vt:lpstr>Running The System</vt:lpstr>
      <vt:lpstr>Smart Contracts</vt:lpstr>
      <vt:lpstr>Transfer Money: Smart Contracts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Sajjad Rahnama</cp:lastModifiedBy>
  <cp:revision>650</cp:revision>
  <dcterms:created xsi:type="dcterms:W3CDTF">2018-08-17T23:07:33Z</dcterms:created>
  <dcterms:modified xsi:type="dcterms:W3CDTF">2020-08-17T02:18:32Z</dcterms:modified>
  <cp:category/>
</cp:coreProperties>
</file>